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79" r:id="rId5"/>
    <p:sldId id="260" r:id="rId6"/>
    <p:sldId id="284" r:id="rId7"/>
    <p:sldId id="261" r:id="rId8"/>
    <p:sldId id="280" r:id="rId9"/>
    <p:sldId id="281" r:id="rId10"/>
    <p:sldId id="262" r:id="rId11"/>
    <p:sldId id="263" r:id="rId12"/>
    <p:sldId id="264" r:id="rId13"/>
    <p:sldId id="282" r:id="rId14"/>
    <p:sldId id="283" r:id="rId15"/>
    <p:sldId id="265" r:id="rId16"/>
    <p:sldId id="266" r:id="rId17"/>
    <p:sldId id="267" r:id="rId18"/>
    <p:sldId id="268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69427B48-1745-48EC-87CE-C263CBE82A61}"/>
    <pc:docChg chg="modSld">
      <pc:chgData name="Artemis Javanshir" userId="59835868965f2672" providerId="LiveId" clId="{69427B48-1745-48EC-87CE-C263CBE82A61}" dt="2023-12-27T04:20:18.141" v="1" actId="1076"/>
      <pc:docMkLst>
        <pc:docMk/>
      </pc:docMkLst>
      <pc:sldChg chg="addSp modSp mod">
        <pc:chgData name="Artemis Javanshir" userId="59835868965f2672" providerId="LiveId" clId="{69427B48-1745-48EC-87CE-C263CBE82A61}" dt="2023-12-27T04:20:18.141" v="1" actId="1076"/>
        <pc:sldMkLst>
          <pc:docMk/>
          <pc:sldMk cId="4188702242" sldId="256"/>
        </pc:sldMkLst>
        <pc:picChg chg="add mod">
          <ac:chgData name="Artemis Javanshir" userId="59835868965f2672" providerId="LiveId" clId="{69427B48-1745-48EC-87CE-C263CBE82A61}" dt="2023-12-27T04:20:18.141" v="1" actId="1076"/>
          <ac:picMkLst>
            <pc:docMk/>
            <pc:sldMk cId="4188702242" sldId="256"/>
            <ac:picMk id="5" creationId="{C4553138-7D4D-8F41-6805-146ED4EE32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800D-7110-6373-A996-A77618023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14D47-636D-CE16-58FB-19D485F5D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3E2FE-6046-42D8-FD4B-D5F22305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0C0BB-E363-9FF7-D048-3C8D63DF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85AF-0A36-52C5-FEFD-6D5ECDB3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AA22D-7942-81DA-A0E4-75A75A79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BBF2F-EA72-DCF1-861D-20854F65D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332B4-C65C-3711-540F-C1638C98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21DCE-510B-6092-DFD1-671DA0F6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9C940-65AC-F78C-6098-1ED62C99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0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7B4DD2-B576-3838-169E-8CF27E5C5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397609-D31C-1720-DB63-6DFF7AC7B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B62D9-0F8C-29EB-21C7-80D6EC7D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94048-EC53-274F-EB76-B97E0C8A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228C-E674-E1F3-42AC-C0DD2920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7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F023-758A-7FF6-C698-3AFAE969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3AAEB-7CF6-E786-76F5-547100E58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1F070-A710-9090-E3D0-CCD53D78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3085E-9CB6-F5E8-E60D-668132C4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D11F5-37BC-6A47-D1A9-BD1A5447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0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9754-0904-DB95-1217-2B71993E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F147F-E139-0056-E16E-EA4E57587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CD8B5-5FBB-2E3B-96BE-F37EF3E0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19225-E439-BE63-829D-133EB21F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BC697-F206-4E41-C666-12E599AB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3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4DE4-337D-2EDA-8884-E38FC6C7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70CC9-2022-2C33-5EB9-21E93EEB9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D3FEE-2E91-8E68-F570-2DD2D1E43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6C1A3-DACA-C010-AB86-4AE5CEF2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AA347-E801-AB6C-4975-F678DB02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E79D8-0868-F6F3-B125-61963104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5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3D85-BBDA-2A00-A615-FE08EA3A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D2136-6AF2-25A5-34BE-977A7B2C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A4E-5C46-5BA2-2D03-FCCFD28CB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444-127F-0AD6-A6C7-A181E0A51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94D3C-D0C2-EAEC-AAF9-29860B26B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863D15-373F-6239-6CA7-69B2F64A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63B0D-5098-8AB0-7446-354E55F0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F2FE02-3B83-987D-CF12-CDC10F4C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2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05DF-0D89-2F11-27F6-16B45E6A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47AA-17DF-EE06-1AE5-ADE248A8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DB48B-74F0-903F-97A0-72741D32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E9B52-7823-ADB0-D5A9-A2E33376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4A37BC-2C94-C15C-568E-C2DE6DF0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58B06F-3E5F-6799-6528-3EF634C5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AC8A1-ED23-FC8E-3C8D-FDC3D850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2154-1F0B-1FA1-32A7-951DB287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1EA75-F0F8-5015-241E-C918ECA3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88A95-6637-C603-DCFE-90C265871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D3276-EEEC-D17E-1B10-0C84F9CC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2C132-FF46-8CE8-F61A-91BCA3E9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2F8BB-E1F4-BF9A-DBE4-1A751D80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EAFC-04E4-1F6E-3FEE-C106FFB8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B04A97-EBD1-FB51-0F5E-ADDFB5B79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4E712-68EE-00C2-E250-49CDFDDD8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D3A81-E105-4D70-E1B0-F8D6DF02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9A426-A893-D6A8-BC00-489033EE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C38D0-1398-A83C-E04C-C213B809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9B8188-BBFE-D88A-D645-70B105F7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E3FA6-ECA1-9E48-5375-189C7342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4302-EF63-5CEB-2ADE-CCE9F1F7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6B48F-7B8F-4BDE-9B1F-2EC0FA9F0F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E53B2-1CCB-0ECC-7AA4-A0B4EDC0D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9024B-3993-A90A-0A7F-629D6BE29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95887-21A5-4C40-8E8C-2F00CA077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2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RmAC7PYiK_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bc7AvTq1FG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ahai.org/beliefs/life-spirit/human-soul/life-death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058DA-4618-3757-ABFB-4B788BA5B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9" name="Rectangle 3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976AE-E3D5-D5C5-3D7B-44069720E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Bahaism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C3D10-7763-C7E4-51C5-00AA1BEE3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Comparative Religion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53138-7D4D-8F41-6805-146ED4EE3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883" y="4836552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2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63E999-2AAC-53CF-7C18-9FBB199B5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9" b="30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13580-7D01-FB33-65C7-B73EBF00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Purpose of Life in Bahaism.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B73D8-6887-8DC8-2859-0FB105897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To acquire divine attributes that will serve us in the life beyond the physical plane.</a:t>
            </a:r>
          </a:p>
          <a:p>
            <a:r>
              <a:rPr lang="en-US" sz="1800" dirty="0">
                <a:solidFill>
                  <a:srgbClr val="0070C0"/>
                </a:solidFill>
              </a:rPr>
              <a:t>What is the life purpose in Zoroastrianism?</a:t>
            </a:r>
          </a:p>
        </p:txBody>
      </p:sp>
    </p:spTree>
    <p:extLst>
      <p:ext uri="{BB962C8B-B14F-4D97-AF65-F5344CB8AC3E}">
        <p14:creationId xmlns:p14="http://schemas.microsoft.com/office/powerpoint/2010/main" val="127343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AF479-4A5B-E226-AF3D-52599D269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en-US" sz="4000" dirty="0"/>
              <a:t>Main Sacred Text of Bahaism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CAF7-DF38-B7A2-4A73-9A0018247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</a:t>
            </a:r>
            <a:r>
              <a:rPr lang="en-US" sz="2000" b="1" dirty="0"/>
              <a:t>Kitab-</a:t>
            </a:r>
            <a:r>
              <a:rPr lang="en-US" sz="2000" b="1" dirty="0" err="1"/>
              <a:t>i</a:t>
            </a:r>
            <a:r>
              <a:rPr lang="en-US" sz="2000" b="1" dirty="0"/>
              <a:t>-</a:t>
            </a:r>
            <a:r>
              <a:rPr lang="en-US" sz="2000" b="1" dirty="0" err="1"/>
              <a:t>Aqdas</a:t>
            </a:r>
            <a:r>
              <a:rPr lang="en-US" sz="2000" dirty="0"/>
              <a:t> (meaning the Book of Laws) is the central Book of the faith.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It was written in Arabic by Baha’u’llah in 1873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The </a:t>
            </a:r>
            <a:r>
              <a:rPr lang="en-US" sz="2000" b="1" dirty="0"/>
              <a:t>Kitab-</a:t>
            </a:r>
            <a:r>
              <a:rPr lang="en-US" sz="2000" b="1" dirty="0" err="1"/>
              <a:t>i</a:t>
            </a:r>
            <a:r>
              <a:rPr lang="en-US" sz="2000" b="1" dirty="0"/>
              <a:t>-</a:t>
            </a:r>
            <a:r>
              <a:rPr lang="en-US" sz="2000" b="1" dirty="0" err="1"/>
              <a:t>Igan</a:t>
            </a:r>
            <a:r>
              <a:rPr lang="en-US" sz="2000" dirty="0"/>
              <a:t> (the Book of Certitude) is the second important book.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It was also written by Baha’u’llah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</a:rPr>
              <a:t>What is Zoroastrian sacred text?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B687D-99A9-5262-A5CE-1445DFC4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" r="-1" b="4261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91318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D235-83A3-682A-6345-9990144C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/>
              <a:t>Place of Worship and Religious Leaders</a:t>
            </a:r>
            <a:endParaRPr lang="en-US" dirty="0"/>
          </a:p>
        </p:txBody>
      </p:sp>
      <p:cxnSp>
        <p:nvCxnSpPr>
          <p:cNvPr id="17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D3AA3-30C5-623C-326A-3F439CAAD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1800" dirty="0"/>
              <a:t>There is only one house of worship in each continent</a:t>
            </a:r>
          </a:p>
          <a:p>
            <a:pPr lvl="1"/>
            <a:r>
              <a:rPr lang="en-US" sz="1800" dirty="0"/>
              <a:t>The one in North America is in the Chicago area</a:t>
            </a:r>
          </a:p>
          <a:p>
            <a:r>
              <a:rPr lang="en-US" sz="1800" dirty="0"/>
              <a:t>Local Baha’i gatherings are in private homes, rental or bought community centers depending on the needs of the community.</a:t>
            </a:r>
          </a:p>
          <a:p>
            <a:r>
              <a:rPr lang="en-US" sz="1800" dirty="0"/>
              <a:t>Baha’is do not have clergy</a:t>
            </a:r>
          </a:p>
          <a:p>
            <a:r>
              <a:rPr lang="en-US" sz="1800" dirty="0">
                <a:solidFill>
                  <a:srgbClr val="0070C0"/>
                </a:solidFill>
              </a:rPr>
              <a:t>What is the place of worship called for Zoroastrians and what do we call the clergy?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0D341-2193-F857-1008-3D12A8222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7" r="3222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056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C3994-F37F-B430-C4A4-3DCB68A0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Governing Infrastructure of the Baha’i Faith</a:t>
            </a:r>
          </a:p>
        </p:txBody>
      </p:sp>
      <p:sp>
        <p:nvSpPr>
          <p:cNvPr id="13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B24C6-F1D0-965F-3303-8BDF93405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r>
              <a:rPr lang="en-US" sz="1600" dirty="0"/>
              <a:t>They elect local and national assemblies of nine individuals</a:t>
            </a:r>
          </a:p>
          <a:p>
            <a:r>
              <a:rPr lang="en-US" sz="1600" dirty="0"/>
              <a:t>The world assembly of nine individuals is elected by the members of all national assemblies.</a:t>
            </a:r>
          </a:p>
          <a:p>
            <a:r>
              <a:rPr lang="en-US" sz="1600" dirty="0"/>
              <a:t>Elections are done in an atmosphere of prayer by Baha’is 21 years and older</a:t>
            </a:r>
          </a:p>
          <a:p>
            <a:r>
              <a:rPr lang="en-US" sz="1600" dirty="0"/>
              <a:t>Elections are conducted without any campaigning.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Do Zoroastrians have a leadership body?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A3A8-B59C-2D22-75B8-7947CEDE2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" r="9738" b="1"/>
          <a:stretch/>
        </p:blipFill>
        <p:spPr>
          <a:xfrm>
            <a:off x="5125212" y="633619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E06A4-0F7E-B693-197C-B345609C0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5" r="9642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6919E-A6AA-066F-09F8-F180690B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en-US" sz="3400"/>
              <a:t>Baha’i meetings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5CB18-4B60-C778-BC9F-EA2A45C07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1700" dirty="0"/>
              <a:t>Baha’i meetings are called </a:t>
            </a:r>
            <a:r>
              <a:rPr lang="en-US" sz="1700" b="1" dirty="0"/>
              <a:t>Feasts</a:t>
            </a:r>
          </a:p>
          <a:p>
            <a:pPr lvl="1"/>
            <a:r>
              <a:rPr lang="en-US" sz="1700" dirty="0"/>
              <a:t>They occur once every Baha’i month</a:t>
            </a:r>
          </a:p>
          <a:p>
            <a:pPr lvl="1"/>
            <a:r>
              <a:rPr lang="en-US" sz="1700" dirty="0"/>
              <a:t>It includes </a:t>
            </a:r>
          </a:p>
          <a:p>
            <a:pPr lvl="2"/>
            <a:r>
              <a:rPr lang="en-US" sz="1700" dirty="0"/>
              <a:t>A spiritual portion with prayer and reading of the scriptures </a:t>
            </a:r>
          </a:p>
          <a:p>
            <a:pPr lvl="2"/>
            <a:r>
              <a:rPr lang="en-US" sz="1700" dirty="0"/>
              <a:t>Followed by a business portion where community members consult with one another</a:t>
            </a:r>
          </a:p>
          <a:p>
            <a:pPr lvl="2"/>
            <a:r>
              <a:rPr lang="en-US" sz="1700" dirty="0"/>
              <a:t>A fellowship portion which includes socializing and enjoying food</a:t>
            </a:r>
          </a:p>
          <a:p>
            <a:r>
              <a:rPr lang="en-US" sz="1700" dirty="0">
                <a:solidFill>
                  <a:srgbClr val="0070C0"/>
                </a:solidFill>
              </a:rPr>
              <a:t>How do Zoroastrians conduct their meetings?</a:t>
            </a:r>
          </a:p>
        </p:txBody>
      </p:sp>
    </p:spTree>
    <p:extLst>
      <p:ext uri="{BB962C8B-B14F-4D97-AF65-F5344CB8AC3E}">
        <p14:creationId xmlns:p14="http://schemas.microsoft.com/office/powerpoint/2010/main" val="1862213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C8D57-912E-8FE4-9C0D-CF8DD652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/>
              <a:t>Where do most Baha'is live?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063F-354F-49EE-CCA8-962F170C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1400" dirty="0"/>
              <a:t>There are about 6 million Baha’is in the world.</a:t>
            </a:r>
          </a:p>
          <a:p>
            <a:r>
              <a:rPr lang="en-US" sz="1400" dirty="0"/>
              <a:t>Location of most Baha’is</a:t>
            </a:r>
          </a:p>
          <a:p>
            <a:pPr lvl="1"/>
            <a:r>
              <a:rPr lang="en-US" sz="1400" dirty="0"/>
              <a:t>The largest population live in</a:t>
            </a:r>
            <a:r>
              <a:rPr lang="en-US" sz="1400" b="1" dirty="0"/>
              <a:t> India </a:t>
            </a:r>
            <a:r>
              <a:rPr lang="en-US" sz="1400" dirty="0"/>
              <a:t>(1.9million)</a:t>
            </a:r>
          </a:p>
          <a:p>
            <a:pPr lvl="1"/>
            <a:r>
              <a:rPr lang="en-US" sz="1400" dirty="0"/>
              <a:t>United States (introduced around 1845) (500K)</a:t>
            </a:r>
          </a:p>
          <a:p>
            <a:pPr lvl="1"/>
            <a:r>
              <a:rPr lang="en-US" sz="1400" dirty="0"/>
              <a:t>Kenya (introduced in 1945) (400K)</a:t>
            </a:r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r>
              <a:rPr lang="en-US" sz="1400" dirty="0"/>
              <a:t>https://www.worldatlas.com/articles/countries-with-the-largest-baha-i-populations.html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BAC4B-E39E-2F54-6ED4-D5CB64EF4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06106"/>
            <a:ext cx="6903720" cy="42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5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B43C-EDB4-64FD-DA5F-01C59F1E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Initiation to Bahaism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3AFDC-7CE4-C1E3-B58C-89D41819D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1" b="1582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51BCE-5991-6918-EA06-7DBBC7B66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44646"/>
            <a:ext cx="7485413" cy="2960892"/>
          </a:xfrm>
        </p:spPr>
        <p:txBody>
          <a:bodyPr anchor="ctr">
            <a:normAutofit/>
          </a:bodyPr>
          <a:lstStyle/>
          <a:p>
            <a:r>
              <a:rPr lang="en-US" sz="1600" dirty="0"/>
              <a:t>There is no ceremony.</a:t>
            </a:r>
          </a:p>
          <a:p>
            <a:r>
              <a:rPr lang="en-US" sz="1600" dirty="0"/>
              <a:t>You become a Baha’i once you begin believing in Baha’u’llah and in Baha’i teachings.</a:t>
            </a:r>
          </a:p>
          <a:p>
            <a:r>
              <a:rPr lang="en-US" sz="1600" dirty="0"/>
              <a:t>Sign a Baha’i declaration card which usually states:</a:t>
            </a:r>
          </a:p>
          <a:p>
            <a:pPr lvl="1"/>
            <a:r>
              <a:rPr lang="en-US" sz="1600" dirty="0"/>
              <a:t>I wish to become a member of the Baha’i community.  I accept Baha’u’llah as the Bearer of God’s Message for this Day and will endeavor to follow His teachings and the Baha’i way of life. I also accept the authority of the institutions which administer the affairs of the Baha’i community.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How does someone initiate into the Zoroastrian Faith?</a:t>
            </a:r>
          </a:p>
          <a:p>
            <a:r>
              <a:rPr lang="en-US" sz="1500" dirty="0"/>
              <a:t>https://bahaiteachings.org/how-do-i-become-a-bahai/</a:t>
            </a:r>
          </a:p>
        </p:txBody>
      </p:sp>
    </p:spTree>
    <p:extLst>
      <p:ext uri="{BB962C8B-B14F-4D97-AF65-F5344CB8AC3E}">
        <p14:creationId xmlns:p14="http://schemas.microsoft.com/office/powerpoint/2010/main" val="179760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452CE-8372-7FDE-A425-71C61A6F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Main Celebrations in Bahaism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7B5ED-A325-B213-6CED-695A8E82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Centered around events in Bab and Baha’u’llah’s lives such as their birthdays, travels, announcement of their mission, and death.</a:t>
            </a:r>
          </a:p>
          <a:p>
            <a:r>
              <a:rPr lang="en-US" sz="2000" dirty="0"/>
              <a:t>Nowruz- Baha’i New Year</a:t>
            </a:r>
          </a:p>
          <a:p>
            <a:pPr lvl="1"/>
            <a:r>
              <a:rPr lang="en-US" sz="2000" dirty="0"/>
              <a:t>They fast for a month before Nowruz</a:t>
            </a:r>
          </a:p>
          <a:p>
            <a:r>
              <a:rPr lang="en-US" sz="2000" dirty="0">
                <a:solidFill>
                  <a:srgbClr val="0070C0"/>
                </a:solidFill>
              </a:rPr>
              <a:t>How do Baha’i celebrations compare to Zoroastrian celebrations?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6185C-879F-64F9-04A2-D44C64E63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r="1218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4905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67600" y="0"/>
            <a:ext cx="4724400" cy="6858000"/>
            <a:chOff x="7467600" y="0"/>
            <a:chExt cx="4724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"/>
            <a:ext cx="4724400" cy="6857999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"/>
            <a:ext cx="117348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8192F-5A9F-8A2F-0E7F-B44D28F3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76400"/>
            <a:ext cx="4953000" cy="1216153"/>
          </a:xfrm>
        </p:spPr>
        <p:txBody>
          <a:bodyPr anchor="t">
            <a:normAutofit/>
          </a:bodyPr>
          <a:lstStyle/>
          <a:p>
            <a:r>
              <a:rPr lang="en-US" sz="4000"/>
              <a:t>Symbol of Bahaism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7F02-1C19-1B23-9F56-9A4CBCF19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763078"/>
            <a:ext cx="4953000" cy="241852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alpha val="55000"/>
                  </a:schemeClr>
                </a:solidFill>
              </a:rPr>
              <a:t>Nine-point start</a:t>
            </a:r>
          </a:p>
          <a:p>
            <a:pPr lvl="1"/>
            <a:r>
              <a:rPr lang="en-US" sz="2000" dirty="0">
                <a:solidFill>
                  <a:schemeClr val="tx1">
                    <a:alpha val="55000"/>
                  </a:schemeClr>
                </a:solidFill>
              </a:rPr>
              <a:t>Signifying the nine great religions.</a:t>
            </a:r>
          </a:p>
          <a:p>
            <a:pPr lvl="1"/>
            <a:endParaRPr lang="en-US" sz="1100" dirty="0">
              <a:solidFill>
                <a:schemeClr val="tx1">
                  <a:alpha val="55000"/>
                </a:schemeClr>
              </a:solidFill>
            </a:endParaRPr>
          </a:p>
          <a:p>
            <a:pPr lvl="1"/>
            <a:endParaRPr lang="en-US" sz="1100" dirty="0">
              <a:solidFill>
                <a:schemeClr val="tx1">
                  <a:alpha val="55000"/>
                </a:schemeClr>
              </a:solidFill>
            </a:endParaRPr>
          </a:p>
          <a:p>
            <a:pPr lvl="1"/>
            <a:endParaRPr lang="en-US" sz="1100" dirty="0">
              <a:solidFill>
                <a:schemeClr val="tx1">
                  <a:alpha val="55000"/>
                </a:schemeClr>
              </a:solidFill>
            </a:endParaRPr>
          </a:p>
          <a:p>
            <a:pPr lvl="1"/>
            <a:endParaRPr lang="en-US" sz="1100" dirty="0">
              <a:solidFill>
                <a:schemeClr val="tx1">
                  <a:alpha val="55000"/>
                </a:schemeClr>
              </a:solidFill>
            </a:endParaRPr>
          </a:p>
          <a:p>
            <a:r>
              <a:rPr lang="en-US" sz="1100" dirty="0">
                <a:solidFill>
                  <a:schemeClr val="tx1">
                    <a:alpha val="55000"/>
                  </a:schemeClr>
                </a:solidFill>
              </a:rPr>
              <a:t>https://bahai-library.com/uhj_nine_pointed_star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A5FA4-6106-0490-B652-9D4895396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r="1377" b="2"/>
          <a:stretch/>
        </p:blipFill>
        <p:spPr>
          <a:xfrm>
            <a:off x="6553202" y="990597"/>
            <a:ext cx="47244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49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F91E-1023-2E74-CB54-8EE3045D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Let’s go over our </a:t>
            </a:r>
            <a:r>
              <a:rPr lang="en-US" sz="4000" dirty="0" err="1">
                <a:solidFill>
                  <a:srgbClr val="FFFFFF"/>
                </a:solidFill>
              </a:rPr>
              <a:t>chaLLrt</a:t>
            </a: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3D2AD1-7D31-AAB0-FD16-9A43A6340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504727"/>
              </p:ext>
            </p:extLst>
          </p:nvPr>
        </p:nvGraphicFramePr>
        <p:xfrm>
          <a:off x="644056" y="2159869"/>
          <a:ext cx="10927833" cy="3548808"/>
        </p:xfrm>
        <a:graphic>
          <a:graphicData uri="http://schemas.openxmlformats.org/drawingml/2006/table">
            <a:tbl>
              <a:tblPr firstRow="1" firstCol="1" bandRow="1"/>
              <a:tblGrid>
                <a:gridCol w="1594569">
                  <a:extLst>
                    <a:ext uri="{9D8B030D-6E8A-4147-A177-3AD203B41FA5}">
                      <a16:colId xmlns:a16="http://schemas.microsoft.com/office/drawing/2014/main" val="1051828487"/>
                    </a:ext>
                  </a:extLst>
                </a:gridCol>
                <a:gridCol w="1381604">
                  <a:extLst>
                    <a:ext uri="{9D8B030D-6E8A-4147-A177-3AD203B41FA5}">
                      <a16:colId xmlns:a16="http://schemas.microsoft.com/office/drawing/2014/main" val="2660341152"/>
                    </a:ext>
                  </a:extLst>
                </a:gridCol>
                <a:gridCol w="1371646">
                  <a:extLst>
                    <a:ext uri="{9D8B030D-6E8A-4147-A177-3AD203B41FA5}">
                      <a16:colId xmlns:a16="http://schemas.microsoft.com/office/drawing/2014/main" val="3298970812"/>
                    </a:ext>
                  </a:extLst>
                </a:gridCol>
                <a:gridCol w="1299595">
                  <a:extLst>
                    <a:ext uri="{9D8B030D-6E8A-4147-A177-3AD203B41FA5}">
                      <a16:colId xmlns:a16="http://schemas.microsoft.com/office/drawing/2014/main" val="3305209679"/>
                    </a:ext>
                  </a:extLst>
                </a:gridCol>
                <a:gridCol w="1447977">
                  <a:extLst>
                    <a:ext uri="{9D8B030D-6E8A-4147-A177-3AD203B41FA5}">
                      <a16:colId xmlns:a16="http://schemas.microsoft.com/office/drawing/2014/main" val="1525379170"/>
                    </a:ext>
                  </a:extLst>
                </a:gridCol>
                <a:gridCol w="1340899">
                  <a:extLst>
                    <a:ext uri="{9D8B030D-6E8A-4147-A177-3AD203B41FA5}">
                      <a16:colId xmlns:a16="http://schemas.microsoft.com/office/drawing/2014/main" val="261864473"/>
                    </a:ext>
                  </a:extLst>
                </a:gridCol>
                <a:gridCol w="1317837">
                  <a:extLst>
                    <a:ext uri="{9D8B030D-6E8A-4147-A177-3AD203B41FA5}">
                      <a16:colId xmlns:a16="http://schemas.microsoft.com/office/drawing/2014/main" val="2454391781"/>
                    </a:ext>
                  </a:extLst>
                </a:gridCol>
                <a:gridCol w="1173706">
                  <a:extLst>
                    <a:ext uri="{9D8B030D-6E8A-4147-A177-3AD203B41FA5}">
                      <a16:colId xmlns:a16="http://schemas.microsoft.com/office/drawing/2014/main" val="873405925"/>
                    </a:ext>
                  </a:extLst>
                </a:gridCol>
              </a:tblGrid>
              <a:tr h="533319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Religion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Messenger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Area and year it was first founded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God in the religion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Purpose of Life and our role as the follower of the faith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 text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celebrations centered around?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Belief after death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40439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Zoroastrianism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Zarathushtra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1500-1700 BCE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Northeastern Iran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Ahura Mazda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Lead the world to perfection or Asha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Gathas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Avesta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nature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State of joy </a:t>
                      </a:r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 suffering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489027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Bahaism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Bab and Baha’u’llah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1844-Bab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1863-Baha’u’llah</a:t>
                      </a: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Many names-Names of God are divine attributes of God</a:t>
                      </a: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To acquire divine attributes to serve us in the life beyond physical plain</a:t>
                      </a: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Kitab-</a:t>
                      </a:r>
                      <a:r>
                        <a:rPr lang="en-US" sz="1200" dirty="0" err="1"/>
                        <a:t>i</a:t>
                      </a:r>
                      <a:r>
                        <a:rPr lang="en-US" sz="1200" dirty="0"/>
                        <a:t>-</a:t>
                      </a:r>
                      <a:r>
                        <a:rPr lang="en-US" sz="1200" dirty="0" err="1"/>
                        <a:t>Aqdas</a:t>
                      </a:r>
                      <a:endParaRPr lang="en-US" sz="1200" dirty="0"/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Arial" panose="020B0604020202020204" pitchFamily="34" charset="0"/>
                        </a:rPr>
                        <a:t>And 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/>
                        <a:t>Kitab-</a:t>
                      </a:r>
                      <a:r>
                        <a:rPr lang="en-US" sz="1200" dirty="0" err="1"/>
                        <a:t>i</a:t>
                      </a:r>
                      <a:r>
                        <a:rPr lang="en-US" sz="1200" dirty="0"/>
                        <a:t>-</a:t>
                      </a:r>
                      <a:r>
                        <a:rPr lang="en-US" sz="1200" dirty="0" err="1"/>
                        <a:t>Igan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prophets’ births, deaths, and journeys.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After death soul will progress toward perfection.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Heaven is being close to God and hell is being far from God.</a:t>
                      </a: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25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9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F235F-8E92-C313-048D-D5E073F89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4" r="9394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8" name="Rectangle 4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12E63-6371-E855-937B-3C1BBE2E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What do you know about Bahaism?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FCCBB-A19D-2C83-8ACA-4DD65F294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Who was the messenger of the faith?</a:t>
            </a:r>
          </a:p>
          <a:p>
            <a:r>
              <a:rPr lang="en-US" sz="2000"/>
              <a:t>When and where was he born?</a:t>
            </a:r>
          </a:p>
          <a:p>
            <a:r>
              <a:rPr lang="en-US" sz="2000"/>
              <a:t>What was his message?</a:t>
            </a:r>
          </a:p>
          <a:p>
            <a:r>
              <a:rPr lang="en-US" sz="2000"/>
              <a:t>Do you have Baha’i friends?</a:t>
            </a:r>
          </a:p>
          <a:p>
            <a:r>
              <a:rPr lang="en-US" sz="2000"/>
              <a:t>What do they celebrate?</a:t>
            </a:r>
          </a:p>
          <a:p>
            <a:r>
              <a:rPr lang="en-US" sz="2000"/>
              <a:t>How do they worship?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367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62BE0-2659-DEC6-33B4-A5886674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en-US" sz="4000"/>
              <a:t>Who was the founder of the Baha’i faith and when was it founded?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72671-983B-D2A9-EBBA-B3DF329D7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r>
              <a:rPr lang="en-US" sz="2000" dirty="0"/>
              <a:t>The first messenger was an Iranian named Sayyid Ali Muhammad who called himself “Bab”</a:t>
            </a:r>
          </a:p>
          <a:p>
            <a:pPr lvl="1"/>
            <a:r>
              <a:rPr lang="en-US" sz="2000" dirty="0"/>
              <a:t>He was considered a prophet of God</a:t>
            </a:r>
          </a:p>
          <a:p>
            <a:pPr lvl="1"/>
            <a:r>
              <a:rPr lang="en-US" sz="2000" dirty="0"/>
              <a:t>He brought forth his message in 1844</a:t>
            </a:r>
          </a:p>
          <a:p>
            <a:pPr lvl="1"/>
            <a:r>
              <a:rPr lang="en-US" sz="2000" dirty="0"/>
              <a:t>He introduced his message in present-day Iran</a:t>
            </a:r>
          </a:p>
          <a:p>
            <a:pPr lvl="1"/>
            <a:r>
              <a:rPr lang="en-US" sz="2000" dirty="0"/>
              <a:t>Bab declared that a second messenger of God will soon arrive.</a:t>
            </a:r>
          </a:p>
          <a:p>
            <a:pPr lvl="1"/>
            <a:r>
              <a:rPr lang="en-US" sz="2000" dirty="0"/>
              <a:t>Bab was killed by a firing squad and many of his followers were martyred in 1850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What was the main religion of Iran in 1844?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What do you know from his real name?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 descr="A black and white drawing of a person with a beard and mustache&#10;&#10;Description automatically generated with low confidence">
            <a:extLst>
              <a:ext uri="{FF2B5EF4-FFF2-40B4-BE49-F238E27FC236}">
                <a16:creationId xmlns:a16="http://schemas.microsoft.com/office/drawing/2014/main" id="{A34EAFDC-EB16-AE6C-F585-C1F165C07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44" r="-2" b="7771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565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BA42E-EDAD-F6D5-1F79-1EF41E04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The Second Messenger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EFD5B-9610-8C42-F62E-20FE1D59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1898374"/>
            <a:ext cx="6002110" cy="4235727"/>
          </a:xfrm>
        </p:spPr>
        <p:txBody>
          <a:bodyPr>
            <a:normAutofit/>
          </a:bodyPr>
          <a:lstStyle/>
          <a:p>
            <a:r>
              <a:rPr lang="en-US" sz="1700" dirty="0"/>
              <a:t>Mirza </a:t>
            </a:r>
            <a:r>
              <a:rPr lang="en-US" sz="1700" dirty="0" err="1"/>
              <a:t>Husayn</a:t>
            </a:r>
            <a:r>
              <a:rPr lang="en-US" sz="1700" dirty="0"/>
              <a:t> Ali was born in a wealthy family in 1817</a:t>
            </a:r>
          </a:p>
          <a:p>
            <a:r>
              <a:rPr lang="en-US" sz="1700" dirty="0"/>
              <a:t>He called himself Baha’u’llah</a:t>
            </a:r>
          </a:p>
          <a:p>
            <a:pPr lvl="1"/>
            <a:r>
              <a:rPr lang="en-US" sz="1700" dirty="0"/>
              <a:t>The Bahais believe him to be the most recent manifestation of God</a:t>
            </a:r>
          </a:p>
          <a:p>
            <a:pPr lvl="1"/>
            <a:r>
              <a:rPr lang="en-US" sz="1700" dirty="0"/>
              <a:t>In 1863 he declared himself as an independent messenger of God</a:t>
            </a:r>
          </a:p>
          <a:p>
            <a:pPr lvl="1"/>
            <a:r>
              <a:rPr lang="en-US" sz="1700" dirty="0"/>
              <a:t>He said that he is not the final messenger of God</a:t>
            </a:r>
          </a:p>
          <a:p>
            <a:r>
              <a:rPr lang="en-US" sz="1700" dirty="0"/>
              <a:t>Bab and Baha’u’llah never met </a:t>
            </a:r>
          </a:p>
          <a:p>
            <a:r>
              <a:rPr lang="en-US" sz="1700" dirty="0"/>
              <a:t>Bahais consider both the Twin Manifestations of God</a:t>
            </a:r>
          </a:p>
          <a:p>
            <a:r>
              <a:rPr lang="en-US" sz="1700" dirty="0">
                <a:hlinkClick r:id="rId2"/>
              </a:rPr>
              <a:t>https://www.youtube.com/watch?v=RmAC7PYiK_k</a:t>
            </a:r>
            <a:endParaRPr lang="en-US" sz="1700" dirty="0"/>
          </a:p>
          <a:p>
            <a:r>
              <a:rPr lang="en-US" sz="1700" dirty="0">
                <a:solidFill>
                  <a:srgbClr val="0070C0"/>
                </a:solidFill>
              </a:rPr>
              <a:t>What does the second messenger’s name tell you?</a:t>
            </a:r>
          </a:p>
          <a:p>
            <a:r>
              <a:rPr lang="en-US" sz="1700" dirty="0">
                <a:solidFill>
                  <a:srgbClr val="0070C0"/>
                </a:solidFill>
              </a:rPr>
              <a:t>Who was the messenger of Zoroastrianism? When and where did he live?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B380C-F0A8-E6F7-937F-2D998CCB5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2" b="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071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FC4C6-4048-9CF2-CBE7-9C348A36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/>
              <a:t>What influenced Bahaism?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E0B5-DB09-EAD5-0544-C6E06673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Bahaism was influenced by Shi'a Islam.</a:t>
            </a:r>
          </a:p>
          <a:p>
            <a:pPr lvl="1"/>
            <a:r>
              <a:rPr lang="en-US" sz="1800" dirty="0"/>
              <a:t>Bab claimed to be the gate to the twelfth imam Mahdi.</a:t>
            </a:r>
          </a:p>
          <a:p>
            <a:pPr lvl="1"/>
            <a:r>
              <a:rPr lang="en-US" sz="1800" dirty="0"/>
              <a:t>Baha’u’llah claimed to be the promised savior.</a:t>
            </a:r>
          </a:p>
          <a:p>
            <a:r>
              <a:rPr lang="en-US" sz="2200" dirty="0">
                <a:solidFill>
                  <a:srgbClr val="0070C0"/>
                </a:solidFill>
              </a:rPr>
              <a:t>How did this effect the Zoroastrian community?</a:t>
            </a:r>
          </a:p>
          <a:p>
            <a:r>
              <a:rPr lang="en-US" sz="2200" dirty="0"/>
              <a:t>Later Baha’i Faith adopted other beliefs and is still changing.</a:t>
            </a:r>
          </a:p>
          <a:p>
            <a:r>
              <a:rPr lang="en-US" sz="1300" dirty="0">
                <a:hlinkClick r:id="rId2"/>
              </a:rPr>
              <a:t>https://www.youtube.com/watch?v=bc7AvTq1FGY</a:t>
            </a:r>
            <a:endParaRPr lang="en-US" sz="1300" dirty="0"/>
          </a:p>
          <a:p>
            <a:pPr marL="0" indent="0">
              <a:buNone/>
            </a:pPr>
            <a:r>
              <a:rPr lang="en-US" sz="1300"/>
              <a:t>https://www.britannica.com/topic/Bahai-Faith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D2015-FAFA-AB30-CB10-B0D762D98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749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C2938-FCEF-3DEB-18BA-A54A2495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5400" dirty="0"/>
              <a:t>Human Essence and Heaven and Hell in Baha’i Faith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EFB4-A1AF-04FB-EBCC-251BD2F7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1500" dirty="0"/>
              <a:t>All humans have a soul that lives forever</a:t>
            </a:r>
          </a:p>
          <a:p>
            <a:r>
              <a:rPr lang="en-US" sz="1500" dirty="0"/>
              <a:t>After death, the soul continues to progress in the spiritual world toward perfection and God.</a:t>
            </a:r>
          </a:p>
          <a:p>
            <a:r>
              <a:rPr lang="en-US" sz="1500" dirty="0"/>
              <a:t>An evolved soul will have influence on progress in this world and the advancement of its people.</a:t>
            </a:r>
          </a:p>
          <a:p>
            <a:r>
              <a:rPr lang="en-US" sz="1500" dirty="0"/>
              <a:t>Heaven and Hell are spiritual places that are closer to God or further away from God.</a:t>
            </a:r>
          </a:p>
          <a:p>
            <a:r>
              <a:rPr lang="en-US" sz="1500" dirty="0">
                <a:solidFill>
                  <a:srgbClr val="0070C0"/>
                </a:solidFill>
              </a:rPr>
              <a:t>What does Zoroastrianism teach you about human essence and heaven and hell?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How does it compare to the Baha’i belief?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>
                <a:hlinkClick r:id="rId2"/>
              </a:rPr>
              <a:t>https://www.bahai.org/beliefs/life-spirit/human-soul/life-death</a:t>
            </a:r>
            <a:endParaRPr lang="en-US" sz="1500" dirty="0"/>
          </a:p>
          <a:p>
            <a:r>
              <a:rPr lang="en-US" sz="1500" dirty="0"/>
              <a:t>https://www.bahai.org/beliefs/life-spirit/human-soul/heaven-hell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39540-54A0-1271-81C4-823E88FE1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2" r="3373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96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E354F-05E6-50E2-F07B-83DB6DBE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" r="2292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4F61F-B01C-AC75-0DD6-14161C2F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en-US" sz="3600"/>
              <a:t>God in Bahaism.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7136-06E2-A947-F7FC-69DD4F6F2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311965"/>
            <a:ext cx="6891187" cy="4864998"/>
          </a:xfrm>
        </p:spPr>
        <p:txBody>
          <a:bodyPr>
            <a:normAutofit/>
          </a:bodyPr>
          <a:lstStyle/>
          <a:p>
            <a:r>
              <a:rPr lang="en-US" sz="1600" dirty="0"/>
              <a:t>God can not be known directly</a:t>
            </a:r>
          </a:p>
          <a:p>
            <a:pPr lvl="1"/>
            <a:r>
              <a:rPr lang="en-US" sz="1600" dirty="0"/>
              <a:t>We get to know God through the lives and spiritual teachings of all the prophets, the most recent of whom was Baha’u’llah and the world that God has created.</a:t>
            </a:r>
          </a:p>
          <a:p>
            <a:r>
              <a:rPr lang="en-US" sz="1600" dirty="0"/>
              <a:t>All creation belongs to God.</a:t>
            </a:r>
          </a:p>
          <a:p>
            <a:r>
              <a:rPr lang="en-US" sz="1600" dirty="0"/>
              <a:t>God is all powerful, perfect, and has complete knowledge of life.</a:t>
            </a:r>
          </a:p>
          <a:p>
            <a:r>
              <a:rPr lang="en-US" sz="1600" dirty="0"/>
              <a:t>There is only one God that is called by different names by different religions.</a:t>
            </a:r>
          </a:p>
          <a:p>
            <a:r>
              <a:rPr lang="en-US" sz="1600" dirty="0"/>
              <a:t>Humans can never understand God because our mental abilities </a:t>
            </a:r>
            <a:r>
              <a:rPr lang="en-US" sz="1600" dirty="0">
                <a:solidFill>
                  <a:srgbClr val="FF0000"/>
                </a:solidFill>
              </a:rPr>
              <a:t>do</a:t>
            </a:r>
            <a:r>
              <a:rPr lang="en-US" sz="1600" dirty="0"/>
              <a:t> not allow us to do so as he is too great</a:t>
            </a:r>
          </a:p>
          <a:p>
            <a:pPr lvl="1"/>
            <a:r>
              <a:rPr lang="en-US" sz="1600" dirty="0"/>
              <a:t>We get to know God through his attributes</a:t>
            </a:r>
          </a:p>
          <a:p>
            <a:pPr lvl="2"/>
            <a:r>
              <a:rPr lang="en-US" sz="1600" dirty="0"/>
              <a:t>In order to see the attributes of God we need to become humble </a:t>
            </a:r>
          </a:p>
          <a:p>
            <a:pPr lvl="2"/>
            <a:r>
              <a:rPr lang="en-US" sz="1600" dirty="0"/>
              <a:t>We can experience God through attributes such as love, compassion, justice,..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How does this compare to Zoroastrian belief in God?</a:t>
            </a:r>
          </a:p>
          <a:p>
            <a:r>
              <a:rPr lang="en-US" sz="1400" dirty="0"/>
              <a:t>https://bahaiteachings.org/knowing-the-many-names-of-god/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4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B4670-BCE1-1752-DEEF-C6BAD9A6C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en-US" sz="3200" dirty="0"/>
              <a:t>Why do different religions describe God differently</a:t>
            </a:r>
            <a:r>
              <a:rPr lang="en-US" sz="3200" dirty="0">
                <a:solidFill>
                  <a:srgbClr val="595959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5B0E5-0F30-73B7-BFE8-0851DC918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595959"/>
                </a:solidFill>
              </a:rPr>
              <a:t>The </a:t>
            </a:r>
            <a:r>
              <a:rPr lang="en-US" sz="2000" dirty="0"/>
              <a:t>description of God is limited by the views of the people and their cultural background.</a:t>
            </a:r>
          </a:p>
          <a:p>
            <a:r>
              <a:rPr lang="en-US" sz="2000" dirty="0"/>
              <a:t>Therefore, each religion describes God differently according to their culture and time.</a:t>
            </a:r>
          </a:p>
          <a:p>
            <a:r>
              <a:rPr lang="en-US" sz="2000" dirty="0"/>
              <a:t>The Baha’i religion </a:t>
            </a:r>
            <a:r>
              <a:rPr lang="en-US" sz="2000" dirty="0">
                <a:solidFill>
                  <a:srgbClr val="595959"/>
                </a:solidFill>
              </a:rPr>
              <a:t>accepts all religions as true and valid.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How does the Zoroastrian religion regard other religions?</a:t>
            </a:r>
          </a:p>
          <a:p>
            <a:pPr marL="457200" lvl="1" indent="0">
              <a:buNone/>
            </a:pPr>
            <a:endParaRPr lang="en-US" sz="2000" dirty="0">
              <a:solidFill>
                <a:srgbClr val="59595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FA852-8680-E984-6747-2D8E6AD0C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1" y="1709888"/>
            <a:ext cx="4797056" cy="34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FE39-396C-3ABB-4008-B6FED277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Equality in Bahaism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8B4E3-9BEC-EA4D-2DD0-CC22704A3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7" b="3135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35D5E-15E2-FE53-813F-63E806C42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 dirty="0"/>
              <a:t>The </a:t>
            </a:r>
            <a:r>
              <a:rPr lang="en-US" sz="1800" dirty="0" err="1"/>
              <a:t>baha’i</a:t>
            </a:r>
            <a:r>
              <a:rPr lang="en-US" sz="1800" dirty="0"/>
              <a:t> religion believes that all humans are of the same race.</a:t>
            </a:r>
          </a:p>
          <a:p>
            <a:r>
              <a:rPr lang="en-US" sz="1800" dirty="0"/>
              <a:t>We should be united as one community.</a:t>
            </a:r>
          </a:p>
          <a:p>
            <a:r>
              <a:rPr lang="en-US" sz="1800" dirty="0"/>
              <a:t>All humans are different but equal (all races and sexes are equal).</a:t>
            </a:r>
          </a:p>
          <a:p>
            <a:pPr lvl="1"/>
            <a:r>
              <a:rPr lang="en-US" sz="1800" dirty="0"/>
              <a:t>Fun fact: Women are not allowed to serve on the Universal House of Justice, the supreme governing institution of the Baha’i faith.</a:t>
            </a:r>
          </a:p>
          <a:p>
            <a:r>
              <a:rPr lang="en-US" sz="1800" dirty="0"/>
              <a:t>They believe all religions are from God and each one further reveals God.</a:t>
            </a:r>
          </a:p>
          <a:p>
            <a:r>
              <a:rPr lang="en-US" sz="1800" dirty="0">
                <a:solidFill>
                  <a:srgbClr val="0070C0"/>
                </a:solidFill>
              </a:rPr>
              <a:t>What is Zoroastrian belief in human equality?</a:t>
            </a:r>
          </a:p>
        </p:txBody>
      </p:sp>
    </p:spTree>
    <p:extLst>
      <p:ext uri="{BB962C8B-B14F-4D97-AF65-F5344CB8AC3E}">
        <p14:creationId xmlns:p14="http://schemas.microsoft.com/office/powerpoint/2010/main" val="316958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1390</Words>
  <Application>Microsoft Office PowerPoint</Application>
  <PresentationFormat>Widescreen</PresentationFormat>
  <Paragraphs>174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Bahaism</vt:lpstr>
      <vt:lpstr>What do you know about Bahaism?</vt:lpstr>
      <vt:lpstr>Who was the founder of the Baha’i faith and when was it founded?</vt:lpstr>
      <vt:lpstr>The Second Messenger</vt:lpstr>
      <vt:lpstr>What influenced Bahaism?</vt:lpstr>
      <vt:lpstr>Human Essence and Heaven and Hell in Baha’i Faith</vt:lpstr>
      <vt:lpstr>God in Bahaism.</vt:lpstr>
      <vt:lpstr>Why do different religions describe God differently?</vt:lpstr>
      <vt:lpstr>Equality in Bahaism</vt:lpstr>
      <vt:lpstr>Purpose of Life in Bahaism.</vt:lpstr>
      <vt:lpstr>Main Sacred Text of Bahaism</vt:lpstr>
      <vt:lpstr>Place of Worship and Religious Leaders</vt:lpstr>
      <vt:lpstr>Governing Infrastructure of the Baha’i Faith</vt:lpstr>
      <vt:lpstr>Baha’i meetings</vt:lpstr>
      <vt:lpstr>Where do most Baha'is live?</vt:lpstr>
      <vt:lpstr>Initiation to Bahaism</vt:lpstr>
      <vt:lpstr>Main Celebrations in Bahaism</vt:lpstr>
      <vt:lpstr>Symbol of Bahaism</vt:lpstr>
      <vt:lpstr>Let’s go over our chaLLrt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Bahaism</dc:title>
  <dc:creator>Artemis Javanshir</dc:creator>
  <cp:lastModifiedBy>Artemis Javanshir</cp:lastModifiedBy>
  <cp:revision>4</cp:revision>
  <dcterms:created xsi:type="dcterms:W3CDTF">2023-02-24T20:59:03Z</dcterms:created>
  <dcterms:modified xsi:type="dcterms:W3CDTF">2023-12-27T04:20:21Z</dcterms:modified>
</cp:coreProperties>
</file>