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7" roundtripDataSignature="AMtx7miAjPODtsKXR9cQwzCyrLVWYaOma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customschemas.google.com/relationships/presentationmetadata" Target="metadata"/><Relationship Id="rId2" Type="http://schemas.openxmlformats.org/officeDocument/2006/relationships/slide" Target="slides/slide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temis Javanshir" userId="59835868965f2672" providerId="LiveId" clId="{9F12DB8D-5817-4106-BF7E-FA56555BF9D8}"/>
    <pc:docChg chg="modSld">
      <pc:chgData name="Artemis Javanshir" userId="59835868965f2672" providerId="LiveId" clId="{9F12DB8D-5817-4106-BF7E-FA56555BF9D8}" dt="2023-12-15T01:43:33.948" v="2" actId="1076"/>
      <pc:docMkLst>
        <pc:docMk/>
      </pc:docMkLst>
      <pc:sldChg chg="addSp modSp mod">
        <pc:chgData name="Artemis Javanshir" userId="59835868965f2672" providerId="LiveId" clId="{9F12DB8D-5817-4106-BF7E-FA56555BF9D8}" dt="2023-12-15T01:43:33.948" v="2" actId="1076"/>
        <pc:sldMkLst>
          <pc:docMk/>
          <pc:sldMk cId="0" sldId="256"/>
        </pc:sldMkLst>
        <pc:picChg chg="add mod">
          <ac:chgData name="Artemis Javanshir" userId="59835868965f2672" providerId="LiveId" clId="{9F12DB8D-5817-4106-BF7E-FA56555BF9D8}" dt="2023-12-15T01:43:33.948" v="2" actId="1076"/>
          <ac:picMkLst>
            <pc:docMk/>
            <pc:sldMk cId="0" sldId="256"/>
            <ac:picMk id="3" creationId="{3F77981C-F478-C9B3-2D8D-EAC6F5070BCF}"/>
          </ac:picMkLst>
        </pc:picChg>
      </pc:sldChg>
    </pc:docChg>
  </pc:docChgLst>
  <pc:docChgLst>
    <pc:chgData name="Artemis Javanshir" userId="59835868965f2672" providerId="LiveId" clId="{B58E6F38-5F28-4711-8595-0148DE92699C}"/>
    <pc:docChg chg="modSld">
      <pc:chgData name="Artemis Javanshir" userId="59835868965f2672" providerId="LiveId" clId="{B58E6F38-5F28-4711-8595-0148DE92699C}" dt="2023-07-28T01:48:38.285" v="97" actId="20577"/>
      <pc:docMkLst>
        <pc:docMk/>
      </pc:docMkLst>
      <pc:sldChg chg="modSp mod modNotesTx">
        <pc:chgData name="Artemis Javanshir" userId="59835868965f2672" providerId="LiveId" clId="{B58E6F38-5F28-4711-8595-0148DE92699C}" dt="2023-07-28T01:48:11.184" v="92" actId="20577"/>
        <pc:sldMkLst>
          <pc:docMk/>
          <pc:sldMk cId="0" sldId="258"/>
        </pc:sldMkLst>
        <pc:spChg chg="mod">
          <ac:chgData name="Artemis Javanshir" userId="59835868965f2672" providerId="LiveId" clId="{B58E6F38-5F28-4711-8595-0148DE92699C}" dt="2023-07-28T01:46:22.754" v="1" actId="20577"/>
          <ac:spMkLst>
            <pc:docMk/>
            <pc:sldMk cId="0" sldId="258"/>
            <ac:spMk id="106" creationId="{00000000-0000-0000-0000-000000000000}"/>
          </ac:spMkLst>
        </pc:spChg>
      </pc:sldChg>
      <pc:sldChg chg="modSp mod">
        <pc:chgData name="Artemis Javanshir" userId="59835868965f2672" providerId="LiveId" clId="{B58E6F38-5F28-4711-8595-0148DE92699C}" dt="2023-07-28T01:48:38.285" v="97" actId="20577"/>
        <pc:sldMkLst>
          <pc:docMk/>
          <pc:sldMk cId="0" sldId="260"/>
        </pc:sldMkLst>
        <pc:spChg chg="mod">
          <ac:chgData name="Artemis Javanshir" userId="59835868965f2672" providerId="LiveId" clId="{B58E6F38-5F28-4711-8595-0148DE92699C}" dt="2023-07-28T01:48:38.285" v="97" actId="20577"/>
          <ac:spMkLst>
            <pc:docMk/>
            <pc:sldMk cId="0" sldId="260"/>
            <ac:spMk id="12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0" name="Google Shape;10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2"/>
          <p:cNvSpPr>
            <a:spLocks noGrp="1"/>
          </p:cNvSpPr>
          <p:nvPr>
            <p:ph type="pic" idx="2"/>
          </p:nvPr>
        </p:nvSpPr>
        <p:spPr>
          <a:xfrm>
            <a:off x="5183188" y="987425"/>
            <a:ext cx="6172200" cy="4873625"/>
          </a:xfrm>
          <a:prstGeom prst="rect">
            <a:avLst/>
          </a:prstGeom>
          <a:noFill/>
          <a:ln>
            <a:noFill/>
          </a:ln>
        </p:spPr>
      </p:sp>
      <p:sp>
        <p:nvSpPr>
          <p:cNvPr id="64" name="Google Shape;64;p2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4" name="Google Shape;84;p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5" name="Google Shape;85;p1"/>
          <p:cNvSpPr txBox="1">
            <a:spLocks noGrp="1"/>
          </p:cNvSpPr>
          <p:nvPr>
            <p:ph type="ctrTitle"/>
          </p:nvPr>
        </p:nvSpPr>
        <p:spPr>
          <a:xfrm>
            <a:off x="638882" y="639193"/>
            <a:ext cx="3571810" cy="3573516"/>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6600"/>
              <a:t>Migration to India and the Sacred Fire</a:t>
            </a:r>
            <a:endParaRPr/>
          </a:p>
        </p:txBody>
      </p:sp>
      <p:sp>
        <p:nvSpPr>
          <p:cNvPr id="86" name="Google Shape;86;p1"/>
          <p:cNvSpPr txBox="1">
            <a:spLocks noGrp="1"/>
          </p:cNvSpPr>
          <p:nvPr>
            <p:ph type="subTitle" idx="1"/>
          </p:nvPr>
        </p:nvSpPr>
        <p:spPr>
          <a:xfrm>
            <a:off x="638882" y="4631161"/>
            <a:ext cx="3571810" cy="155932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a:t>The Journey of Zoroastrians to India</a:t>
            </a:r>
            <a:endParaRPr/>
          </a:p>
        </p:txBody>
      </p:sp>
      <p:sp>
        <p:nvSpPr>
          <p:cNvPr id="87" name="Google Shape;87;p1"/>
          <p:cNvSpPr/>
          <p:nvPr/>
        </p:nvSpPr>
        <p:spPr>
          <a:xfrm>
            <a:off x="643278" y="4409267"/>
            <a:ext cx="3255095" cy="18288"/>
          </a:xfrm>
          <a:custGeom>
            <a:avLst/>
            <a:gdLst/>
            <a:ahLst/>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88" name="Google Shape;88;p1"/>
          <p:cNvPicPr preferRelativeResize="0"/>
          <p:nvPr/>
        </p:nvPicPr>
        <p:blipFill rotWithShape="1">
          <a:blip r:embed="rId3">
            <a:alphaModFix/>
          </a:blip>
          <a:srcRect/>
          <a:stretch/>
        </p:blipFill>
        <p:spPr>
          <a:xfrm>
            <a:off x="4907883" y="640080"/>
            <a:ext cx="6707441" cy="5550408"/>
          </a:xfrm>
          <a:prstGeom prst="rect">
            <a:avLst/>
          </a:prstGeom>
          <a:noFill/>
          <a:ln>
            <a:noFill/>
          </a:ln>
        </p:spPr>
      </p:pic>
      <p:pic>
        <p:nvPicPr>
          <p:cNvPr id="3" name="Picture 2">
            <a:extLst>
              <a:ext uri="{FF2B5EF4-FFF2-40B4-BE49-F238E27FC236}">
                <a16:creationId xmlns:a16="http://schemas.microsoft.com/office/drawing/2014/main" id="{3F77981C-F478-C9B3-2D8D-EAC6F5070BCF}"/>
              </a:ext>
            </a:extLst>
          </p:cNvPr>
          <p:cNvPicPr>
            <a:picLocks noChangeAspect="1"/>
          </p:cNvPicPr>
          <p:nvPr/>
        </p:nvPicPr>
        <p:blipFill>
          <a:blip r:embed="rId4"/>
          <a:stretch>
            <a:fillRect/>
          </a:stretch>
        </p:blipFill>
        <p:spPr>
          <a:xfrm>
            <a:off x="3736964" y="4780666"/>
            <a:ext cx="762066" cy="140982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
        <p:cNvGrpSpPr/>
        <p:nvPr/>
      </p:nvGrpSpPr>
      <p:grpSpPr>
        <a:xfrm>
          <a:off x="0" y="0"/>
          <a:ext cx="0" cy="0"/>
          <a:chOff x="0" y="0"/>
          <a:chExt cx="0" cy="0"/>
        </a:xfrm>
      </p:grpSpPr>
      <p:sp>
        <p:nvSpPr>
          <p:cNvPr id="165" name="Google Shape;165;p10"/>
          <p:cNvSpPr/>
          <p:nvPr/>
        </p:nvSpPr>
        <p:spPr>
          <a:xfrm>
            <a:off x="-2"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66" name="Google Shape;166;p10"/>
          <p:cNvPicPr preferRelativeResize="0"/>
          <p:nvPr/>
        </p:nvPicPr>
        <p:blipFill rotWithShape="1">
          <a:blip r:embed="rId3">
            <a:alphaModFix/>
          </a:blip>
          <a:srcRect t="6141" r="-1" b="6779"/>
          <a:stretch/>
        </p:blipFill>
        <p:spPr>
          <a:xfrm>
            <a:off x="-1" y="190"/>
            <a:ext cx="8128855" cy="5291194"/>
          </a:xfrm>
          <a:prstGeom prst="rect">
            <a:avLst/>
          </a:prstGeom>
          <a:noFill/>
          <a:ln>
            <a:noFill/>
          </a:ln>
        </p:spPr>
      </p:pic>
      <p:sp>
        <p:nvSpPr>
          <p:cNvPr id="167" name="Google Shape;167;p10"/>
          <p:cNvSpPr/>
          <p:nvPr/>
        </p:nvSpPr>
        <p:spPr>
          <a:xfrm flipH="1">
            <a:off x="-264" y="5282206"/>
            <a:ext cx="12192264" cy="1163844"/>
          </a:xfrm>
          <a:prstGeom prst="rect">
            <a:avLst/>
          </a:prstGeom>
          <a:gradFill>
            <a:gsLst>
              <a:gs pos="0">
                <a:srgbClr val="2F5496">
                  <a:alpha val="10980"/>
                </a:srgbClr>
              </a:gs>
              <a:gs pos="28000">
                <a:srgbClr val="2F5496">
                  <a:alpha val="10980"/>
                </a:srgbClr>
              </a:gs>
              <a:gs pos="100000">
                <a:srgbClr val="000000">
                  <a:alpha val="76862"/>
                </a:srgbClr>
              </a:gs>
            </a:gsLst>
            <a:lin ang="12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8" name="Google Shape;168;p10"/>
          <p:cNvSpPr/>
          <p:nvPr/>
        </p:nvSpPr>
        <p:spPr>
          <a:xfrm flipH="1">
            <a:off x="2" y="5282206"/>
            <a:ext cx="12191998" cy="1586485"/>
          </a:xfrm>
          <a:prstGeom prst="rect">
            <a:avLst/>
          </a:prstGeom>
          <a:gradFill>
            <a:gsLst>
              <a:gs pos="0">
                <a:srgbClr val="000000">
                  <a:alpha val="95686"/>
                </a:srgbClr>
              </a:gs>
              <a:gs pos="100000">
                <a:schemeClr val="accent1"/>
              </a:gs>
            </a:gsLst>
            <a:lin ang="8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9" name="Google Shape;169;p10"/>
          <p:cNvSpPr txBox="1">
            <a:spLocks noGrp="1"/>
          </p:cNvSpPr>
          <p:nvPr>
            <p:ph type="title"/>
          </p:nvPr>
        </p:nvSpPr>
        <p:spPr>
          <a:xfrm>
            <a:off x="224490" y="5635354"/>
            <a:ext cx="7091400" cy="898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US" sz="2100">
                <a:solidFill>
                  <a:srgbClr val="FFFFFF"/>
                </a:solidFill>
                <a:latin typeface="Calibri"/>
                <a:ea typeface="Calibri"/>
                <a:cs typeface="Calibri"/>
                <a:sym typeface="Calibri"/>
              </a:rPr>
              <a:t>Return to Roots 3 Group posing on the Structure </a:t>
            </a:r>
            <a:r>
              <a:rPr lang="en-US" sz="2100">
                <a:solidFill>
                  <a:srgbClr val="FFFFFF"/>
                </a:solidFill>
              </a:rPr>
              <a:t>b</a:t>
            </a:r>
            <a:r>
              <a:rPr lang="en-US" sz="2100">
                <a:solidFill>
                  <a:srgbClr val="FFFFFF"/>
                </a:solidFill>
                <a:latin typeface="Calibri"/>
                <a:ea typeface="Calibri"/>
                <a:cs typeface="Calibri"/>
                <a:sym typeface="Calibri"/>
              </a:rPr>
              <a:t>uilt on top of the Bahrot Caves</a:t>
            </a:r>
            <a:endParaRPr sz="2500"/>
          </a:p>
        </p:txBody>
      </p:sp>
      <p:sp>
        <p:nvSpPr>
          <p:cNvPr id="170" name="Google Shape;170;p10"/>
          <p:cNvSpPr/>
          <p:nvPr/>
        </p:nvSpPr>
        <p:spPr>
          <a:xfrm rot="10800000" flipH="1">
            <a:off x="8128857" y="5282206"/>
            <a:ext cx="4063143" cy="1576412"/>
          </a:xfrm>
          <a:prstGeom prst="rect">
            <a:avLst/>
          </a:prstGeom>
          <a:gradFill>
            <a:gsLst>
              <a:gs pos="0">
                <a:srgbClr val="1F3864">
                  <a:alpha val="67843"/>
                </a:srgbClr>
              </a:gs>
              <a:gs pos="19000">
                <a:srgbClr val="1F3864">
                  <a:alpha val="67843"/>
                </a:srgbClr>
              </a:gs>
              <a:gs pos="100000">
                <a:srgbClr val="4472C4">
                  <a:alpha val="78823"/>
                </a:srgbClr>
              </a:gs>
            </a:gsLst>
            <a:lin ang="1919999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1" name="Google Shape;171;p10"/>
          <p:cNvSpPr txBox="1">
            <a:spLocks noGrp="1"/>
          </p:cNvSpPr>
          <p:nvPr>
            <p:ph type="body" idx="1"/>
          </p:nvPr>
        </p:nvSpPr>
        <p:spPr>
          <a:xfrm>
            <a:off x="8291875" y="5601374"/>
            <a:ext cx="3571500" cy="8985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FFFFFF"/>
              </a:buClr>
              <a:buSzPts val="1700"/>
              <a:buNone/>
            </a:pPr>
            <a:r>
              <a:rPr lang="en-US" sz="2100">
                <a:solidFill>
                  <a:srgbClr val="FFFFFF"/>
                </a:solidFill>
              </a:rPr>
              <a:t>Commemorative Plaque standing </a:t>
            </a:r>
            <a:r>
              <a:rPr lang="en-US" sz="2100">
                <a:solidFill>
                  <a:srgbClr val="FFFFFF"/>
                </a:solidFill>
                <a:latin typeface="Calibri"/>
                <a:ea typeface="Calibri"/>
                <a:cs typeface="Calibri"/>
                <a:sym typeface="Calibri"/>
              </a:rPr>
              <a:t>above the Bahrot Caves</a:t>
            </a:r>
            <a:r>
              <a:rPr lang="en-US" sz="2100">
                <a:solidFill>
                  <a:srgbClr val="FFFFFF"/>
                </a:solidFill>
              </a:rPr>
              <a:t>, </a:t>
            </a:r>
            <a:r>
              <a:rPr lang="en-US" sz="2100">
                <a:solidFill>
                  <a:srgbClr val="FFFFFF"/>
                </a:solidFill>
                <a:latin typeface="Calibri"/>
                <a:ea typeface="Calibri"/>
                <a:cs typeface="Calibri"/>
                <a:sym typeface="Calibri"/>
              </a:rPr>
              <a:t>where the </a:t>
            </a:r>
            <a:r>
              <a:rPr lang="en-US" sz="2100">
                <a:solidFill>
                  <a:srgbClr val="FFFFFF"/>
                </a:solidFill>
              </a:rPr>
              <a:t>Parsis</a:t>
            </a:r>
            <a:r>
              <a:rPr lang="en-US" sz="2100">
                <a:solidFill>
                  <a:srgbClr val="FFFFFF"/>
                </a:solidFill>
                <a:latin typeface="Calibri"/>
                <a:ea typeface="Calibri"/>
                <a:cs typeface="Calibri"/>
                <a:sym typeface="Calibri"/>
              </a:rPr>
              <a:t> hid Atash Bahram Fire</a:t>
            </a:r>
            <a:endParaRPr sz="3200"/>
          </a:p>
        </p:txBody>
      </p:sp>
      <p:pic>
        <p:nvPicPr>
          <p:cNvPr id="172" name="Google Shape;172;p10"/>
          <p:cNvPicPr preferRelativeResize="0"/>
          <p:nvPr/>
        </p:nvPicPr>
        <p:blipFill rotWithShape="1">
          <a:blip r:embed="rId4">
            <a:alphaModFix/>
          </a:blip>
          <a:srcRect r="1" b="2329"/>
          <a:stretch/>
        </p:blipFill>
        <p:spPr>
          <a:xfrm>
            <a:off x="8128856" y="1"/>
            <a:ext cx="4063143" cy="529138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76"/>
        <p:cNvGrpSpPr/>
        <p:nvPr/>
      </p:nvGrpSpPr>
      <p:grpSpPr>
        <a:xfrm>
          <a:off x="0" y="0"/>
          <a:ext cx="0" cy="0"/>
          <a:chOff x="0" y="0"/>
          <a:chExt cx="0" cy="0"/>
        </a:xfrm>
      </p:grpSpPr>
      <p:sp>
        <p:nvSpPr>
          <p:cNvPr id="177" name="Google Shape;177;p11"/>
          <p:cNvSpPr/>
          <p:nvPr/>
        </p:nvSpPr>
        <p:spPr>
          <a:xfrm>
            <a:off x="0" y="0"/>
            <a:ext cx="12192000" cy="6858000"/>
          </a:xfrm>
          <a:prstGeom prst="rect">
            <a:avLst/>
          </a:prstGeom>
          <a:solidFill>
            <a:srgbClr val="3E63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8" name="Google Shape;178;p11"/>
          <p:cNvSpPr txBox="1">
            <a:spLocks noGrp="1"/>
          </p:cNvSpPr>
          <p:nvPr>
            <p:ph type="title"/>
          </p:nvPr>
        </p:nvSpPr>
        <p:spPr>
          <a:xfrm>
            <a:off x="9093496" y="618681"/>
            <a:ext cx="2613872" cy="479456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alibri"/>
              <a:buNone/>
            </a:pPr>
            <a:r>
              <a:rPr lang="en-US" sz="3600">
                <a:solidFill>
                  <a:srgbClr val="FFFFFF"/>
                </a:solidFill>
              </a:rPr>
              <a:t>Navsari Atash Bahram</a:t>
            </a:r>
            <a:endParaRPr/>
          </a:p>
        </p:txBody>
      </p:sp>
      <p:sp>
        <p:nvSpPr>
          <p:cNvPr id="179" name="Google Shape;179;p11"/>
          <p:cNvSpPr/>
          <p:nvPr/>
        </p:nvSpPr>
        <p:spPr>
          <a:xfrm>
            <a:off x="493354" y="484632"/>
            <a:ext cx="8129016" cy="5724144"/>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80" name="Google Shape;180;p11"/>
          <p:cNvPicPr preferRelativeResize="0">
            <a:picLocks noGrp="1"/>
          </p:cNvPicPr>
          <p:nvPr>
            <p:ph type="body" idx="1"/>
          </p:nvPr>
        </p:nvPicPr>
        <p:blipFill rotWithShape="1">
          <a:blip r:embed="rId3">
            <a:alphaModFix/>
          </a:blip>
          <a:srcRect l="8480" r="6603" b="-1"/>
          <a:stretch/>
        </p:blipFill>
        <p:spPr>
          <a:xfrm>
            <a:off x="976251" y="942538"/>
            <a:ext cx="7163222" cy="480833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sp>
        <p:nvSpPr>
          <p:cNvPr id="185" name="Google Shape;185;p1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6" name="Google Shape;186;p12"/>
          <p:cNvSpPr/>
          <p:nvPr/>
        </p:nvSpPr>
        <p:spPr>
          <a:xfrm>
            <a:off x="1903615" y="4638503"/>
            <a:ext cx="8384770" cy="1332634"/>
          </a:xfrm>
          <a:prstGeom prst="rect">
            <a:avLst/>
          </a:prstGeom>
          <a:solidFill>
            <a:schemeClr val="lt1"/>
          </a:solidFill>
          <a:ln w="12700" cap="flat" cmpd="sng">
            <a:solidFill>
              <a:srgbClr val="DEDEDE"/>
            </a:solidFill>
            <a:prstDash val="solid"/>
            <a:miter lim="800000"/>
            <a:headEnd type="none" w="sm" len="sm"/>
            <a:tailEnd type="none" w="sm" len="sm"/>
          </a:ln>
          <a:effectLst>
            <a:outerShdw blurRad="50800" dist="38100" dir="2700000" algn="tl" rotWithShape="0">
              <a:srgbClr val="C5C2C2">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7" name="Google Shape;187;p12"/>
          <p:cNvSpPr txBox="1">
            <a:spLocks noGrp="1"/>
          </p:cNvSpPr>
          <p:nvPr>
            <p:ph type="title"/>
          </p:nvPr>
        </p:nvSpPr>
        <p:spPr>
          <a:xfrm>
            <a:off x="2103121" y="4727173"/>
            <a:ext cx="7985759" cy="86882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alibri"/>
              <a:buNone/>
            </a:pPr>
            <a:r>
              <a:rPr lang="en-US" sz="4000">
                <a:solidFill>
                  <a:schemeClr val="dk1"/>
                </a:solidFill>
                <a:latin typeface="Calibri"/>
                <a:ea typeface="Calibri"/>
                <a:cs typeface="Calibri"/>
                <a:sym typeface="Calibri"/>
              </a:rPr>
              <a:t>Udvada Atash Bahram</a:t>
            </a:r>
            <a:endParaRPr/>
          </a:p>
        </p:txBody>
      </p:sp>
      <p:sp>
        <p:nvSpPr>
          <p:cNvPr id="188" name="Google Shape;188;p12"/>
          <p:cNvSpPr/>
          <p:nvPr/>
        </p:nvSpPr>
        <p:spPr>
          <a:xfrm>
            <a:off x="2483110" y="5628237"/>
            <a:ext cx="7225780"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venir"/>
              <a:ea typeface="Avenir"/>
              <a:cs typeface="Avenir"/>
              <a:sym typeface="Avenir"/>
            </a:endParaRPr>
          </a:p>
        </p:txBody>
      </p:sp>
      <p:pic>
        <p:nvPicPr>
          <p:cNvPr id="189" name="Google Shape;189;p12"/>
          <p:cNvPicPr preferRelativeResize="0">
            <a:picLocks noGrp="1"/>
          </p:cNvPicPr>
          <p:nvPr>
            <p:ph type="body" idx="1"/>
          </p:nvPr>
        </p:nvPicPr>
        <p:blipFill rotWithShape="1">
          <a:blip r:embed="rId3">
            <a:alphaModFix/>
          </a:blip>
          <a:srcRect r="24704"/>
          <a:stretch/>
        </p:blipFill>
        <p:spPr>
          <a:xfrm>
            <a:off x="320752" y="299258"/>
            <a:ext cx="3703320" cy="4094573"/>
          </a:xfrm>
          <a:prstGeom prst="rect">
            <a:avLst/>
          </a:prstGeom>
          <a:noFill/>
          <a:ln>
            <a:noFill/>
          </a:ln>
        </p:spPr>
      </p:pic>
      <p:pic>
        <p:nvPicPr>
          <p:cNvPr id="190" name="Google Shape;190;p12"/>
          <p:cNvPicPr preferRelativeResize="0"/>
          <p:nvPr/>
        </p:nvPicPr>
        <p:blipFill rotWithShape="1">
          <a:blip r:embed="rId4">
            <a:alphaModFix/>
          </a:blip>
          <a:srcRect l="7926" r="24691" b="-1"/>
          <a:stretch/>
        </p:blipFill>
        <p:spPr>
          <a:xfrm>
            <a:off x="4244340" y="299258"/>
            <a:ext cx="3703320" cy="4094573"/>
          </a:xfrm>
          <a:prstGeom prst="rect">
            <a:avLst/>
          </a:prstGeom>
          <a:noFill/>
          <a:ln>
            <a:noFill/>
          </a:ln>
        </p:spPr>
      </p:pic>
      <p:pic>
        <p:nvPicPr>
          <p:cNvPr id="191" name="Google Shape;191;p12"/>
          <p:cNvPicPr preferRelativeResize="0"/>
          <p:nvPr/>
        </p:nvPicPr>
        <p:blipFill rotWithShape="1">
          <a:blip r:embed="rId5">
            <a:alphaModFix/>
          </a:blip>
          <a:srcRect l="12267" r="20803"/>
          <a:stretch/>
        </p:blipFill>
        <p:spPr>
          <a:xfrm>
            <a:off x="8167928" y="299258"/>
            <a:ext cx="3703320" cy="409457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Google Shape;93;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4" name="Google Shape;94;p2"/>
          <p:cNvSpPr txBox="1">
            <a:spLocks noGrp="1"/>
          </p:cNvSpPr>
          <p:nvPr>
            <p:ph type="title"/>
          </p:nvPr>
        </p:nvSpPr>
        <p:spPr>
          <a:xfrm>
            <a:off x="630936" y="502920"/>
            <a:ext cx="3419856" cy="146304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sz="4100"/>
              <a:t>Arabs Conquered Iran</a:t>
            </a:r>
            <a:endParaRPr/>
          </a:p>
        </p:txBody>
      </p:sp>
      <p:sp>
        <p:nvSpPr>
          <p:cNvPr id="95" name="Google Shape;95;p2"/>
          <p:cNvSpPr/>
          <p:nvPr/>
        </p:nvSpPr>
        <p:spPr>
          <a:xfrm rot="5400000">
            <a:off x="3566159" y="1225296"/>
            <a:ext cx="1554480" cy="18288"/>
          </a:xfrm>
          <a:custGeom>
            <a:avLst/>
            <a:gdLst/>
            <a:ahLst/>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6" name="Google Shape;96;p2"/>
          <p:cNvSpPr txBox="1">
            <a:spLocks noGrp="1"/>
          </p:cNvSpPr>
          <p:nvPr>
            <p:ph type="body" idx="1"/>
          </p:nvPr>
        </p:nvSpPr>
        <p:spPr>
          <a:xfrm>
            <a:off x="4654295" y="502920"/>
            <a:ext cx="6894576" cy="1463040"/>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000"/>
              <a:buChar char="•"/>
            </a:pPr>
            <a:r>
              <a:rPr lang="en-US" sz="2000"/>
              <a:t>Arabs invaded Iran in 636CE</a:t>
            </a:r>
            <a:endParaRPr/>
          </a:p>
          <a:p>
            <a:pPr marL="228600" lvl="0" indent="-228600" algn="l" rtl="0">
              <a:lnSpc>
                <a:spcPct val="90000"/>
              </a:lnSpc>
              <a:spcBef>
                <a:spcPts val="1000"/>
              </a:spcBef>
              <a:spcAft>
                <a:spcPts val="0"/>
              </a:spcAft>
              <a:buClr>
                <a:schemeClr val="dk1"/>
              </a:buClr>
              <a:buSzPts val="2000"/>
              <a:buChar char="•"/>
            </a:pPr>
            <a:r>
              <a:rPr lang="en-US" sz="2000"/>
              <a:t> In 651 CE, Yazdgerd III was killed in Merv, Khorasan so  the Sassanid Dynasty ended</a:t>
            </a:r>
            <a:endParaRPr sz="2000"/>
          </a:p>
          <a:p>
            <a:pPr marL="228600" lvl="0" indent="-228600" algn="l" rtl="0">
              <a:lnSpc>
                <a:spcPct val="90000"/>
              </a:lnSpc>
              <a:spcBef>
                <a:spcPts val="1000"/>
              </a:spcBef>
              <a:spcAft>
                <a:spcPts val="0"/>
              </a:spcAft>
              <a:buClr>
                <a:schemeClr val="dk1"/>
              </a:buClr>
              <a:buSzPts val="2000"/>
              <a:buChar char="•"/>
            </a:pPr>
            <a:r>
              <a:rPr lang="en-US" sz="2000"/>
              <a:t>Iranians actively fought the Arabs for 300 years </a:t>
            </a:r>
            <a:endParaRPr sz="2000"/>
          </a:p>
          <a:p>
            <a:pPr marL="228600" lvl="0" indent="-101600" algn="l" rtl="0">
              <a:lnSpc>
                <a:spcPct val="90000"/>
              </a:lnSpc>
              <a:spcBef>
                <a:spcPts val="1000"/>
              </a:spcBef>
              <a:spcAft>
                <a:spcPts val="0"/>
              </a:spcAft>
              <a:buClr>
                <a:schemeClr val="dk1"/>
              </a:buClr>
              <a:buSzPts val="2000"/>
              <a:buNone/>
            </a:pPr>
            <a:endParaRPr sz="2000"/>
          </a:p>
        </p:txBody>
      </p:sp>
      <p:pic>
        <p:nvPicPr>
          <p:cNvPr id="97" name="Google Shape;97;p2"/>
          <p:cNvPicPr preferRelativeResize="0"/>
          <p:nvPr/>
        </p:nvPicPr>
        <p:blipFill rotWithShape="1">
          <a:blip r:embed="rId3">
            <a:alphaModFix/>
          </a:blip>
          <a:srcRect/>
          <a:stretch/>
        </p:blipFill>
        <p:spPr>
          <a:xfrm>
            <a:off x="2586053" y="2290936"/>
            <a:ext cx="7007702" cy="395935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
        <p:cNvGrpSpPr/>
        <p:nvPr/>
      </p:nvGrpSpPr>
      <p:grpSpPr>
        <a:xfrm>
          <a:off x="0" y="0"/>
          <a:ext cx="0" cy="0"/>
          <a:chOff x="0" y="0"/>
          <a:chExt cx="0" cy="0"/>
        </a:xfrm>
      </p:grpSpPr>
      <p:sp>
        <p:nvSpPr>
          <p:cNvPr id="102" name="Google Shape;102;p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3" name="Google Shape;103;p3"/>
          <p:cNvSpPr txBox="1">
            <a:spLocks noGrp="1"/>
          </p:cNvSpPr>
          <p:nvPr>
            <p:ph type="title"/>
          </p:nvPr>
        </p:nvSpPr>
        <p:spPr>
          <a:xfrm>
            <a:off x="6412091" y="501652"/>
            <a:ext cx="4395340" cy="649415"/>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dirty="0"/>
              <a:t>In Pursuit of Peace</a:t>
            </a:r>
            <a:endParaRPr dirty="0"/>
          </a:p>
        </p:txBody>
      </p:sp>
      <p:sp>
        <p:nvSpPr>
          <p:cNvPr id="104" name="Google Shape;104;p3"/>
          <p:cNvSpPr/>
          <p:nvPr/>
        </p:nvSpPr>
        <p:spPr>
          <a:xfrm>
            <a:off x="0" y="0"/>
            <a:ext cx="5779911" cy="6858000"/>
          </a:xfrm>
          <a:prstGeom prst="rect">
            <a:avLst/>
          </a:prstGeom>
          <a:gradFill>
            <a:gsLst>
              <a:gs pos="0">
                <a:schemeClr val="accent1"/>
              </a:gs>
              <a:gs pos="100000">
                <a:schemeClr val="accent2"/>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05" name="Google Shape;105;p3"/>
          <p:cNvPicPr preferRelativeResize="0"/>
          <p:nvPr/>
        </p:nvPicPr>
        <p:blipFill rotWithShape="1">
          <a:blip r:embed="rId3">
            <a:alphaModFix/>
          </a:blip>
          <a:srcRect/>
          <a:stretch/>
        </p:blipFill>
        <p:spPr>
          <a:xfrm>
            <a:off x="279143" y="1151067"/>
            <a:ext cx="5221625" cy="4555867"/>
          </a:xfrm>
          <a:prstGeom prst="rect">
            <a:avLst/>
          </a:prstGeom>
          <a:noFill/>
          <a:ln>
            <a:noFill/>
          </a:ln>
        </p:spPr>
      </p:pic>
      <p:sp>
        <p:nvSpPr>
          <p:cNvPr id="106" name="Google Shape;106;p3"/>
          <p:cNvSpPr txBox="1">
            <a:spLocks noGrp="1"/>
          </p:cNvSpPr>
          <p:nvPr>
            <p:ph type="body" idx="1"/>
          </p:nvPr>
        </p:nvSpPr>
        <p:spPr>
          <a:xfrm>
            <a:off x="6392583" y="1151068"/>
            <a:ext cx="4434721" cy="5205282"/>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1800"/>
              <a:buChar char="•"/>
            </a:pPr>
            <a:r>
              <a:rPr lang="en-US" sz="1800" dirty="0">
                <a:solidFill>
                  <a:schemeClr val="dk1"/>
                </a:solidFill>
              </a:rPr>
              <a:t>Zoroastrians lived under extreme pressures:</a:t>
            </a:r>
            <a:endParaRPr dirty="0"/>
          </a:p>
          <a:p>
            <a:pPr marL="685800" lvl="1" indent="-228600" algn="l" rtl="0">
              <a:lnSpc>
                <a:spcPct val="90000"/>
              </a:lnSpc>
              <a:spcBef>
                <a:spcPts val="500"/>
              </a:spcBef>
              <a:spcAft>
                <a:spcPts val="0"/>
              </a:spcAft>
              <a:buClr>
                <a:schemeClr val="dk1"/>
              </a:buClr>
              <a:buSzPts val="1800"/>
              <a:buChar char="•"/>
            </a:pPr>
            <a:r>
              <a:rPr lang="en-US" sz="1800" dirty="0">
                <a:solidFill>
                  <a:schemeClr val="dk1"/>
                </a:solidFill>
              </a:rPr>
              <a:t>Heavy taxes</a:t>
            </a:r>
            <a:endParaRPr dirty="0"/>
          </a:p>
          <a:p>
            <a:pPr marL="685800" lvl="1" indent="-228600" algn="l" rtl="0">
              <a:lnSpc>
                <a:spcPct val="90000"/>
              </a:lnSpc>
              <a:spcBef>
                <a:spcPts val="500"/>
              </a:spcBef>
              <a:spcAft>
                <a:spcPts val="0"/>
              </a:spcAft>
              <a:buClr>
                <a:schemeClr val="dk1"/>
              </a:buClr>
              <a:buSzPts val="1800"/>
              <a:buChar char="•"/>
            </a:pPr>
            <a:r>
              <a:rPr lang="en-US" sz="1800" dirty="0">
                <a:solidFill>
                  <a:schemeClr val="dk1"/>
                </a:solidFill>
              </a:rPr>
              <a:t>Forceful conversion to Islam and loss of lives</a:t>
            </a:r>
            <a:endParaRPr dirty="0"/>
          </a:p>
          <a:p>
            <a:pPr marL="685800" lvl="1" indent="-228600" algn="l" rtl="0">
              <a:lnSpc>
                <a:spcPct val="90000"/>
              </a:lnSpc>
              <a:spcBef>
                <a:spcPts val="500"/>
              </a:spcBef>
              <a:spcAft>
                <a:spcPts val="0"/>
              </a:spcAft>
              <a:buClr>
                <a:schemeClr val="dk1"/>
              </a:buClr>
              <a:buSzPts val="1800"/>
              <a:buChar char="•"/>
            </a:pPr>
            <a:r>
              <a:rPr lang="en-US" sz="1800" dirty="0">
                <a:solidFill>
                  <a:schemeClr val="dk1"/>
                </a:solidFill>
              </a:rPr>
              <a:t>Persecution-Social and Economical</a:t>
            </a:r>
            <a:endParaRPr dirty="0"/>
          </a:p>
          <a:p>
            <a:pPr marL="685800" lvl="1" indent="-228600" algn="l" rtl="0">
              <a:lnSpc>
                <a:spcPct val="90000"/>
              </a:lnSpc>
              <a:spcBef>
                <a:spcPts val="500"/>
              </a:spcBef>
              <a:spcAft>
                <a:spcPts val="0"/>
              </a:spcAft>
              <a:buClr>
                <a:schemeClr val="dk1"/>
              </a:buClr>
              <a:buSzPts val="1800"/>
              <a:buChar char="•"/>
            </a:pPr>
            <a:r>
              <a:rPr lang="en-US" sz="1800" dirty="0">
                <a:solidFill>
                  <a:schemeClr val="dk1"/>
                </a:solidFill>
              </a:rPr>
              <a:t>Confiscation of properties and homes</a:t>
            </a:r>
            <a:endParaRPr dirty="0"/>
          </a:p>
          <a:p>
            <a:pPr marL="685800" lvl="1" indent="-228600" algn="l" rtl="0">
              <a:lnSpc>
                <a:spcPct val="90000"/>
              </a:lnSpc>
              <a:spcBef>
                <a:spcPts val="500"/>
              </a:spcBef>
              <a:spcAft>
                <a:spcPts val="0"/>
              </a:spcAft>
              <a:buClr>
                <a:schemeClr val="dk1"/>
              </a:buClr>
              <a:buSzPts val="1800"/>
              <a:buChar char="•"/>
            </a:pPr>
            <a:r>
              <a:rPr lang="en-US" sz="1800" dirty="0">
                <a:solidFill>
                  <a:schemeClr val="dk1"/>
                </a:solidFill>
              </a:rPr>
              <a:t>Destruction of fire temples and religious/cultural books</a:t>
            </a:r>
            <a:endParaRPr dirty="0"/>
          </a:p>
          <a:p>
            <a:pPr marL="228600" lvl="0" indent="-228600" algn="l" rtl="0">
              <a:lnSpc>
                <a:spcPct val="90000"/>
              </a:lnSpc>
              <a:spcBef>
                <a:spcPts val="1000"/>
              </a:spcBef>
              <a:spcAft>
                <a:spcPts val="0"/>
              </a:spcAft>
              <a:buClr>
                <a:srgbClr val="0070C0"/>
              </a:buClr>
              <a:buSzPts val="1200"/>
              <a:buChar char="•"/>
            </a:pPr>
            <a:r>
              <a:rPr lang="en-US" sz="1200" dirty="0">
                <a:solidFill>
                  <a:srgbClr val="0070C0"/>
                </a:solidFill>
              </a:rPr>
              <a:t>What would you do? Would you decide to stay in Iran or leave?</a:t>
            </a:r>
            <a:endParaRPr dirty="0"/>
          </a:p>
          <a:p>
            <a:pPr marL="228600" lvl="0" indent="-228600" algn="l" rtl="0">
              <a:lnSpc>
                <a:spcPct val="90000"/>
              </a:lnSpc>
              <a:spcBef>
                <a:spcPts val="1000"/>
              </a:spcBef>
              <a:spcAft>
                <a:spcPts val="0"/>
              </a:spcAft>
              <a:buClr>
                <a:schemeClr val="dk1"/>
              </a:buClr>
              <a:buSzPts val="1800"/>
              <a:buChar char="•"/>
            </a:pPr>
            <a:r>
              <a:rPr lang="en-US" sz="1800" dirty="0">
                <a:solidFill>
                  <a:schemeClr val="dk1"/>
                </a:solidFill>
              </a:rPr>
              <a:t>A group of Zoroastrians decided to leave Iran</a:t>
            </a:r>
            <a:endParaRPr dirty="0"/>
          </a:p>
          <a:p>
            <a:pPr marL="685800" lvl="1" indent="-228600" algn="l" rtl="0">
              <a:lnSpc>
                <a:spcPct val="90000"/>
              </a:lnSpc>
              <a:spcBef>
                <a:spcPts val="500"/>
              </a:spcBef>
              <a:spcAft>
                <a:spcPts val="0"/>
              </a:spcAft>
              <a:buClr>
                <a:schemeClr val="dk1"/>
              </a:buClr>
              <a:buSzPts val="1800"/>
              <a:buChar char="•"/>
            </a:pPr>
            <a:r>
              <a:rPr lang="en-US" sz="1800" dirty="0">
                <a:solidFill>
                  <a:schemeClr val="dk1"/>
                </a:solidFill>
              </a:rPr>
              <a:t>18 ships left Iran traveling the routes to China, Russia, Africa and India</a:t>
            </a:r>
            <a:endParaRPr dirty="0"/>
          </a:p>
          <a:p>
            <a:pPr marL="685800" lvl="1" indent="-228600" algn="l" rtl="0">
              <a:lnSpc>
                <a:spcPct val="90000"/>
              </a:lnSpc>
              <a:spcBef>
                <a:spcPts val="500"/>
              </a:spcBef>
              <a:spcAft>
                <a:spcPts val="0"/>
              </a:spcAft>
              <a:buClr>
                <a:schemeClr val="dk1"/>
              </a:buClr>
              <a:buSzPts val="1800"/>
              <a:buChar char="•"/>
            </a:pPr>
            <a:r>
              <a:rPr lang="en-US" sz="1800" dirty="0">
                <a:solidFill>
                  <a:schemeClr val="dk1"/>
                </a:solidFill>
              </a:rPr>
              <a:t>A group set sail from Hormuz to Diu, Gujarat</a:t>
            </a:r>
            <a:endParaRPr dirty="0"/>
          </a:p>
          <a:p>
            <a:pPr marL="685800" lvl="1" indent="-228600" algn="l" rtl="0">
              <a:lnSpc>
                <a:spcPct val="90000"/>
              </a:lnSpc>
              <a:spcBef>
                <a:spcPts val="500"/>
              </a:spcBef>
              <a:spcAft>
                <a:spcPts val="0"/>
              </a:spcAft>
              <a:buClr>
                <a:schemeClr val="dk1"/>
              </a:buClr>
              <a:buSzPts val="1800"/>
              <a:buChar char="•"/>
            </a:pPr>
            <a:r>
              <a:rPr lang="en-US" sz="1800" dirty="0">
                <a:solidFill>
                  <a:schemeClr val="dk1"/>
                </a:solidFill>
              </a:rPr>
              <a:t>They lived in Diu for 19 years and then sailed to </a:t>
            </a:r>
            <a:r>
              <a:rPr lang="en-US" sz="1800" dirty="0" err="1">
                <a:solidFill>
                  <a:schemeClr val="dk1"/>
                </a:solidFill>
              </a:rPr>
              <a:t>Sanjan</a:t>
            </a:r>
            <a:r>
              <a:rPr lang="en-US" sz="1800" dirty="0">
                <a:solidFill>
                  <a:schemeClr val="dk1"/>
                </a:solidFill>
              </a:rPr>
              <a:t> in 936 CE</a:t>
            </a:r>
            <a:endParaRPr dirty="0"/>
          </a:p>
        </p:txBody>
      </p:sp>
      <p:cxnSp>
        <p:nvCxnSpPr>
          <p:cNvPr id="107" name="Google Shape;107;p3"/>
          <p:cNvCxnSpPr/>
          <p:nvPr/>
        </p:nvCxnSpPr>
        <p:spPr>
          <a:xfrm>
            <a:off x="11586162" y="3610394"/>
            <a:ext cx="0" cy="3238728"/>
          </a:xfrm>
          <a:prstGeom prst="straightConnector1">
            <a:avLst/>
          </a:prstGeom>
          <a:noFill/>
          <a:ln w="25400" cap="sq" cmpd="sng">
            <a:solidFill>
              <a:schemeClr val="accent1"/>
            </a:solidFill>
            <a:prstDash val="solid"/>
            <a:bevel/>
            <a:headEnd type="none" w="sm" len="sm"/>
            <a:tailEnd type="none" w="sm" len="sm"/>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
        <p:cNvGrpSpPr/>
        <p:nvPr/>
      </p:nvGrpSpPr>
      <p:grpSpPr>
        <a:xfrm>
          <a:off x="0" y="0"/>
          <a:ext cx="0" cy="0"/>
          <a:chOff x="0" y="0"/>
          <a:chExt cx="0" cy="0"/>
        </a:xfrm>
      </p:grpSpPr>
      <p:sp>
        <p:nvSpPr>
          <p:cNvPr id="112" name="Google Shape;112;p4"/>
          <p:cNvSpPr/>
          <p:nvPr/>
        </p:nvSpPr>
        <p:spPr>
          <a:xfrm>
            <a:off x="0" y="5330432"/>
            <a:ext cx="12192000" cy="73655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3" name="Google Shape;113;p4"/>
          <p:cNvSpPr txBox="1">
            <a:spLocks noGrp="1"/>
          </p:cNvSpPr>
          <p:nvPr>
            <p:ph type="title"/>
          </p:nvPr>
        </p:nvSpPr>
        <p:spPr>
          <a:xfrm>
            <a:off x="556532" y="5322147"/>
            <a:ext cx="11210925" cy="7448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The Shores of Sanjan</a:t>
            </a:r>
            <a:endParaRPr/>
          </a:p>
        </p:txBody>
      </p:sp>
      <p:pic>
        <p:nvPicPr>
          <p:cNvPr id="114" name="Google Shape;114;p4"/>
          <p:cNvPicPr preferRelativeResize="0">
            <a:picLocks noGrp="1"/>
          </p:cNvPicPr>
          <p:nvPr>
            <p:ph type="body" idx="1"/>
          </p:nvPr>
        </p:nvPicPr>
        <p:blipFill rotWithShape="1">
          <a:blip r:embed="rId3">
            <a:alphaModFix/>
          </a:blip>
          <a:srcRect/>
          <a:stretch/>
        </p:blipFill>
        <p:spPr>
          <a:xfrm>
            <a:off x="2190046" y="364587"/>
            <a:ext cx="7811907" cy="43941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8"/>
        <p:cNvGrpSpPr/>
        <p:nvPr/>
      </p:nvGrpSpPr>
      <p:grpSpPr>
        <a:xfrm>
          <a:off x="0" y="0"/>
          <a:ext cx="0" cy="0"/>
          <a:chOff x="0" y="0"/>
          <a:chExt cx="0" cy="0"/>
        </a:xfrm>
      </p:grpSpPr>
      <p:sp>
        <p:nvSpPr>
          <p:cNvPr id="119" name="Google Shape;119;p5"/>
          <p:cNvSpPr/>
          <p:nvPr/>
        </p:nvSpPr>
        <p:spPr>
          <a:xfrm>
            <a:off x="0" y="0"/>
            <a:ext cx="12192000" cy="6858000"/>
          </a:xfrm>
          <a:prstGeom prst="rect">
            <a:avLst/>
          </a:prstGeom>
          <a:solidFill>
            <a:srgbClr val="C8CAC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0" name="Google Shape;120;p5"/>
          <p:cNvSpPr txBox="1">
            <a:spLocks noGrp="1"/>
          </p:cNvSpPr>
          <p:nvPr>
            <p:ph type="title"/>
          </p:nvPr>
        </p:nvSpPr>
        <p:spPr>
          <a:xfrm>
            <a:off x="603938" y="640081"/>
            <a:ext cx="2608655" cy="525779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C2C2C"/>
              </a:buClr>
              <a:buSzPts val="3600"/>
              <a:buFont typeface="Calibri"/>
              <a:buNone/>
            </a:pPr>
            <a:r>
              <a:rPr lang="en-US" sz="3600">
                <a:solidFill>
                  <a:srgbClr val="2C2C2C"/>
                </a:solidFill>
              </a:rPr>
              <a:t>Return to Roots </a:t>
            </a:r>
            <a:br>
              <a:rPr lang="en-US" sz="3600">
                <a:solidFill>
                  <a:srgbClr val="2C2C2C"/>
                </a:solidFill>
              </a:rPr>
            </a:br>
            <a:br>
              <a:rPr lang="en-US" sz="3600">
                <a:solidFill>
                  <a:srgbClr val="2C2C2C"/>
                </a:solidFill>
              </a:rPr>
            </a:br>
            <a:r>
              <a:rPr lang="en-US" sz="3600">
                <a:solidFill>
                  <a:srgbClr val="2C2C2C"/>
                </a:solidFill>
              </a:rPr>
              <a:t> In the Shores of </a:t>
            </a:r>
            <a:r>
              <a:rPr lang="en-US" sz="3600" dirty="0" err="1">
                <a:solidFill>
                  <a:srgbClr val="2C2C2C"/>
                </a:solidFill>
              </a:rPr>
              <a:t>Sanjan</a:t>
            </a:r>
            <a:endParaRPr sz="3600" dirty="0">
              <a:solidFill>
                <a:srgbClr val="2C2C2C"/>
              </a:solidFill>
            </a:endParaRPr>
          </a:p>
        </p:txBody>
      </p:sp>
      <p:sp>
        <p:nvSpPr>
          <p:cNvPr id="121" name="Google Shape;121;p5"/>
          <p:cNvSpPr/>
          <p:nvPr/>
        </p:nvSpPr>
        <p:spPr>
          <a:xfrm>
            <a:off x="3580067" y="484632"/>
            <a:ext cx="8129016" cy="5724144"/>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22" name="Google Shape;122;p5"/>
          <p:cNvPicPr preferRelativeResize="0">
            <a:picLocks noGrp="1"/>
          </p:cNvPicPr>
          <p:nvPr>
            <p:ph type="body" idx="1"/>
          </p:nvPr>
        </p:nvPicPr>
        <p:blipFill rotWithShape="1">
          <a:blip r:embed="rId3">
            <a:alphaModFix/>
          </a:blip>
          <a:srcRect t="10500"/>
          <a:stretch/>
        </p:blipFill>
        <p:spPr>
          <a:xfrm>
            <a:off x="4062964" y="942538"/>
            <a:ext cx="7163222" cy="480833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
        <p:cNvGrpSpPr/>
        <p:nvPr/>
      </p:nvGrpSpPr>
      <p:grpSpPr>
        <a:xfrm>
          <a:off x="0" y="0"/>
          <a:ext cx="0" cy="0"/>
          <a:chOff x="0" y="0"/>
          <a:chExt cx="0" cy="0"/>
        </a:xfrm>
      </p:grpSpPr>
      <p:sp>
        <p:nvSpPr>
          <p:cNvPr id="127" name="Google Shape;127;p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8" name="Google Shape;128;p6"/>
          <p:cNvSpPr txBox="1">
            <a:spLocks noGrp="1"/>
          </p:cNvSpPr>
          <p:nvPr>
            <p:ph type="title"/>
          </p:nvPr>
        </p:nvSpPr>
        <p:spPr>
          <a:xfrm>
            <a:off x="7145654" y="991443"/>
            <a:ext cx="4603001" cy="108781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400"/>
              <a:buFont typeface="Calibri"/>
              <a:buNone/>
            </a:pPr>
            <a:r>
              <a:rPr lang="en-US" sz="3400"/>
              <a:t>Sanjan</a:t>
            </a:r>
            <a:endParaRPr/>
          </a:p>
        </p:txBody>
      </p:sp>
      <p:pic>
        <p:nvPicPr>
          <p:cNvPr id="129" name="Google Shape;129;p6"/>
          <p:cNvPicPr preferRelativeResize="0"/>
          <p:nvPr/>
        </p:nvPicPr>
        <p:blipFill rotWithShape="1">
          <a:blip r:embed="rId3">
            <a:alphaModFix/>
          </a:blip>
          <a:srcRect l="4325" r="696"/>
          <a:stretch/>
        </p:blipFill>
        <p:spPr>
          <a:xfrm>
            <a:off x="443345" y="933622"/>
            <a:ext cx="6250063" cy="4935402"/>
          </a:xfrm>
          <a:prstGeom prst="rect">
            <a:avLst/>
          </a:prstGeom>
          <a:noFill/>
          <a:ln>
            <a:noFill/>
          </a:ln>
        </p:spPr>
      </p:pic>
      <p:sp>
        <p:nvSpPr>
          <p:cNvPr id="130" name="Google Shape;130;p6"/>
          <p:cNvSpPr/>
          <p:nvPr/>
        </p:nvSpPr>
        <p:spPr>
          <a:xfrm rot="5400000">
            <a:off x="7383398" y="387939"/>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1" name="Google Shape;131;p6"/>
          <p:cNvSpPr/>
          <p:nvPr/>
        </p:nvSpPr>
        <p:spPr>
          <a:xfrm>
            <a:off x="7145655" y="2285541"/>
            <a:ext cx="452628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2" name="Google Shape;132;p6"/>
          <p:cNvSpPr txBox="1">
            <a:spLocks noGrp="1"/>
          </p:cNvSpPr>
          <p:nvPr>
            <p:ph type="body" idx="1"/>
          </p:nvPr>
        </p:nvSpPr>
        <p:spPr>
          <a:xfrm>
            <a:off x="7145654" y="2285541"/>
            <a:ext cx="4603001" cy="3891422"/>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ct val="100000"/>
              <a:buChar char="•"/>
            </a:pPr>
            <a:r>
              <a:rPr lang="en-US" sz="1600"/>
              <a:t>Zoroastrians arrived in Sanjan and were taken to King Jadav Rana</a:t>
            </a:r>
            <a:endParaRPr/>
          </a:p>
          <a:p>
            <a:pPr marL="685800" lvl="1" indent="-228600" algn="l" rtl="0">
              <a:lnSpc>
                <a:spcPct val="90000"/>
              </a:lnSpc>
              <a:spcBef>
                <a:spcPts val="500"/>
              </a:spcBef>
              <a:spcAft>
                <a:spcPts val="0"/>
              </a:spcAft>
              <a:buClr>
                <a:schemeClr val="dk1"/>
              </a:buClr>
              <a:buSzPct val="100000"/>
              <a:buChar char="•"/>
            </a:pPr>
            <a:r>
              <a:rPr lang="en-US" sz="1600"/>
              <a:t>Sugar and milk story</a:t>
            </a:r>
            <a:endParaRPr/>
          </a:p>
          <a:p>
            <a:pPr marL="685800" lvl="1" indent="-228600" algn="l" rtl="0">
              <a:lnSpc>
                <a:spcPct val="90000"/>
              </a:lnSpc>
              <a:spcBef>
                <a:spcPts val="500"/>
              </a:spcBef>
              <a:spcAft>
                <a:spcPts val="0"/>
              </a:spcAft>
              <a:buClr>
                <a:schemeClr val="dk1"/>
              </a:buClr>
              <a:buSzPct val="100000"/>
              <a:buChar char="•"/>
            </a:pPr>
            <a:r>
              <a:rPr lang="en-US" sz="1600"/>
              <a:t> King Jadav Rana asked Zoroastrians to make 5 promises so that they could stay in Sanjan</a:t>
            </a:r>
            <a:endParaRPr/>
          </a:p>
          <a:p>
            <a:pPr marL="1143000" lvl="2" indent="-228600" algn="l" rtl="0">
              <a:lnSpc>
                <a:spcPct val="90000"/>
              </a:lnSpc>
              <a:spcBef>
                <a:spcPts val="500"/>
              </a:spcBef>
              <a:spcAft>
                <a:spcPts val="0"/>
              </a:spcAft>
              <a:buClr>
                <a:schemeClr val="dk1"/>
              </a:buClr>
              <a:buSzPct val="100000"/>
              <a:buChar char="•"/>
            </a:pPr>
            <a:r>
              <a:rPr lang="en-US" sz="1600"/>
              <a:t>To explain our religion</a:t>
            </a:r>
            <a:endParaRPr sz="1600"/>
          </a:p>
          <a:p>
            <a:pPr marL="1143000" lvl="2" indent="-228600" algn="l" rtl="0">
              <a:lnSpc>
                <a:spcPct val="90000"/>
              </a:lnSpc>
              <a:spcBef>
                <a:spcPts val="500"/>
              </a:spcBef>
              <a:spcAft>
                <a:spcPts val="0"/>
              </a:spcAft>
              <a:buClr>
                <a:schemeClr val="dk1"/>
              </a:buClr>
              <a:buSzPct val="100000"/>
              <a:buChar char="•"/>
            </a:pPr>
            <a:r>
              <a:rPr lang="en-US" sz="1600"/>
              <a:t>To learn their language-Gujarati</a:t>
            </a:r>
            <a:endParaRPr sz="1600"/>
          </a:p>
          <a:p>
            <a:pPr marL="1143000" lvl="2" indent="-228600" algn="l" rtl="0">
              <a:lnSpc>
                <a:spcPct val="90000"/>
              </a:lnSpc>
              <a:spcBef>
                <a:spcPts val="500"/>
              </a:spcBef>
              <a:spcAft>
                <a:spcPts val="0"/>
              </a:spcAft>
              <a:buClr>
                <a:schemeClr val="dk1"/>
              </a:buClr>
              <a:buSzPct val="100000"/>
              <a:buChar char="•"/>
            </a:pPr>
            <a:r>
              <a:rPr lang="en-US" sz="1600"/>
              <a:t>The women would learn to wear an Indian dress-the Sari</a:t>
            </a:r>
            <a:endParaRPr/>
          </a:p>
          <a:p>
            <a:pPr marL="1143000" lvl="2" indent="-228600" algn="l" rtl="0">
              <a:lnSpc>
                <a:spcPct val="90000"/>
              </a:lnSpc>
              <a:spcBef>
                <a:spcPts val="500"/>
              </a:spcBef>
              <a:spcAft>
                <a:spcPts val="0"/>
              </a:spcAft>
              <a:buClr>
                <a:schemeClr val="dk1"/>
              </a:buClr>
              <a:buSzPct val="100000"/>
              <a:buChar char="•"/>
            </a:pPr>
            <a:r>
              <a:rPr lang="en-US" sz="1600"/>
              <a:t>To lay down any weapons</a:t>
            </a:r>
            <a:endParaRPr sz="1600"/>
          </a:p>
          <a:p>
            <a:pPr marL="1143000" lvl="2" indent="-228600" algn="l" rtl="0">
              <a:lnSpc>
                <a:spcPct val="90000"/>
              </a:lnSpc>
              <a:spcBef>
                <a:spcPts val="500"/>
              </a:spcBef>
              <a:spcAft>
                <a:spcPts val="0"/>
              </a:spcAft>
              <a:buClr>
                <a:schemeClr val="dk1"/>
              </a:buClr>
              <a:buSzPct val="100000"/>
              <a:buChar char="•"/>
            </a:pPr>
            <a:r>
              <a:rPr lang="en-US" sz="1600"/>
              <a:t>To have marriage ceremonies take place after sunset</a:t>
            </a:r>
            <a:endParaRPr/>
          </a:p>
          <a:p>
            <a:pPr marL="685800" lvl="1" indent="-228600" algn="l" rtl="0">
              <a:lnSpc>
                <a:spcPct val="90000"/>
              </a:lnSpc>
              <a:spcBef>
                <a:spcPts val="500"/>
              </a:spcBef>
              <a:spcAft>
                <a:spcPts val="0"/>
              </a:spcAft>
              <a:buClr>
                <a:schemeClr val="dk1"/>
              </a:buClr>
              <a:buSzPct val="100000"/>
              <a:buChar char="•"/>
            </a:pPr>
            <a:r>
              <a:rPr lang="en-US" sz="1600"/>
              <a:t>King Jadav Rana gave Zoroastrians land to build a fire temple and to keep Atash Bahram</a:t>
            </a:r>
            <a:endParaRPr sz="1600"/>
          </a:p>
          <a:p>
            <a:pPr marL="228600" lvl="0" indent="-228600" algn="l" rtl="0">
              <a:lnSpc>
                <a:spcPct val="90000"/>
              </a:lnSpc>
              <a:spcBef>
                <a:spcPts val="1000"/>
              </a:spcBef>
              <a:spcAft>
                <a:spcPts val="0"/>
              </a:spcAft>
              <a:buClr>
                <a:schemeClr val="dk1"/>
              </a:buClr>
              <a:buSzPct val="100000"/>
              <a:buChar char="•"/>
            </a:pPr>
            <a:r>
              <a:rPr lang="en-US" sz="1600"/>
              <a:t>Zoroastrians lived in Sanjan for 500 years</a:t>
            </a:r>
            <a:endParaRPr/>
          </a:p>
          <a:p>
            <a:pPr marL="685800" lvl="1" indent="-228600" algn="l" rtl="0">
              <a:lnSpc>
                <a:spcPct val="90000"/>
              </a:lnSpc>
              <a:spcBef>
                <a:spcPts val="500"/>
              </a:spcBef>
              <a:spcAft>
                <a:spcPts val="0"/>
              </a:spcAft>
              <a:buClr>
                <a:schemeClr val="dk1"/>
              </a:buClr>
              <a:buSzPct val="100000"/>
              <a:buChar char="•"/>
            </a:pPr>
            <a:r>
              <a:rPr lang="en-US" sz="1200"/>
              <a:t>They are called Parsis. </a:t>
            </a:r>
            <a:r>
              <a:rPr lang="en-US" sz="1200">
                <a:solidFill>
                  <a:srgbClr val="0070C0"/>
                </a:solidFill>
              </a:rPr>
              <a:t>Why?</a:t>
            </a:r>
            <a:endParaRPr/>
          </a:p>
          <a:p>
            <a:pPr marL="1143000" lvl="2" indent="-152272" algn="l" rtl="0">
              <a:lnSpc>
                <a:spcPct val="90000"/>
              </a:lnSpc>
              <a:spcBef>
                <a:spcPts val="500"/>
              </a:spcBef>
              <a:spcAft>
                <a:spcPts val="0"/>
              </a:spcAft>
              <a:buClr>
                <a:schemeClr val="dk1"/>
              </a:buClr>
              <a:buSzPct val="100000"/>
              <a:buNone/>
            </a:pPr>
            <a:endParaRPr sz="13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6"/>
        <p:cNvGrpSpPr/>
        <p:nvPr/>
      </p:nvGrpSpPr>
      <p:grpSpPr>
        <a:xfrm>
          <a:off x="0" y="0"/>
          <a:ext cx="0" cy="0"/>
          <a:chOff x="0" y="0"/>
          <a:chExt cx="0" cy="0"/>
        </a:xfrm>
      </p:grpSpPr>
      <p:sp>
        <p:nvSpPr>
          <p:cNvPr id="137" name="Google Shape;137;p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8" name="Google Shape;138;p7"/>
          <p:cNvSpPr/>
          <p:nvPr/>
        </p:nvSpPr>
        <p:spPr>
          <a:xfrm rot="3967198" flipH="1">
            <a:off x="8631348" y="490493"/>
            <a:ext cx="2987899" cy="2987899"/>
          </a:xfrm>
          <a:prstGeom prst="arc">
            <a:avLst>
              <a:gd name="adj1" fmla="val 14441841"/>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39" name="Google Shape;139;p7"/>
          <p:cNvSpPr txBox="1">
            <a:spLocks noGrp="1"/>
          </p:cNvSpPr>
          <p:nvPr>
            <p:ph type="title"/>
          </p:nvPr>
        </p:nvSpPr>
        <p:spPr>
          <a:xfrm>
            <a:off x="5894962" y="479493"/>
            <a:ext cx="545883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Arabs Invade Again</a:t>
            </a:r>
            <a:endParaRPr/>
          </a:p>
        </p:txBody>
      </p:sp>
      <p:sp>
        <p:nvSpPr>
          <p:cNvPr id="140" name="Google Shape;140;p7"/>
          <p:cNvSpPr/>
          <p:nvPr/>
        </p:nvSpPr>
        <p:spPr>
          <a:xfrm flipH="1">
            <a:off x="0" y="5486400"/>
            <a:ext cx="2672863" cy="1371600"/>
          </a:xfrm>
          <a:custGeom>
            <a:avLst/>
            <a:gdLst/>
            <a:ahLst/>
            <a:cxnLst/>
            <a:rect l="l" t="t" r="r" b="b"/>
            <a:pathLst>
              <a:path w="2672863" h="1371600" extrusionOk="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41" name="Google Shape;141;p7"/>
          <p:cNvPicPr preferRelativeResize="0"/>
          <p:nvPr/>
        </p:nvPicPr>
        <p:blipFill rotWithShape="1">
          <a:blip r:embed="rId3">
            <a:alphaModFix/>
          </a:blip>
          <a:srcRect/>
          <a:stretch/>
        </p:blipFill>
        <p:spPr>
          <a:xfrm>
            <a:off x="703182" y="690028"/>
            <a:ext cx="4777381" cy="5308200"/>
          </a:xfrm>
          <a:custGeom>
            <a:avLst/>
            <a:gdLst/>
            <a:ahLst/>
            <a:cxnLst/>
            <a:rect l="l" t="t" r="r" b="b"/>
            <a:pathLst>
              <a:path w="4777381" h="5643794" extrusionOk="0">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ln>
            <a:noFill/>
          </a:ln>
        </p:spPr>
      </p:pic>
      <p:sp>
        <p:nvSpPr>
          <p:cNvPr id="142" name="Google Shape;142;p7"/>
          <p:cNvSpPr txBox="1">
            <a:spLocks noGrp="1"/>
          </p:cNvSpPr>
          <p:nvPr>
            <p:ph type="body" idx="1"/>
          </p:nvPr>
        </p:nvSpPr>
        <p:spPr>
          <a:xfrm>
            <a:off x="5894962" y="1984443"/>
            <a:ext cx="5458838" cy="4192520"/>
          </a:xfrm>
          <a:prstGeom prst="rect">
            <a:avLst/>
          </a:prstGeom>
          <a:noFill/>
          <a:ln>
            <a:noFill/>
          </a:ln>
        </p:spPr>
        <p:txBody>
          <a:bodyPr spcFirstLastPara="1" wrap="square" lIns="91425" tIns="45700" rIns="91425" bIns="45700" anchor="t" anchorCtr="0">
            <a:normAutofit lnSpcReduction="20000"/>
          </a:bodyPr>
          <a:lstStyle/>
          <a:p>
            <a:pPr marL="228600" lvl="0" indent="-228600" algn="l" rtl="0">
              <a:lnSpc>
                <a:spcPct val="90000"/>
              </a:lnSpc>
              <a:spcBef>
                <a:spcPts val="0"/>
              </a:spcBef>
              <a:spcAft>
                <a:spcPts val="0"/>
              </a:spcAft>
              <a:buClr>
                <a:schemeClr val="dk1"/>
              </a:buClr>
              <a:buSzPts val="2400"/>
              <a:buChar char="•"/>
            </a:pPr>
            <a:r>
              <a:rPr lang="en-US" sz="2400"/>
              <a:t>Sultan Mahmud Bagada attacks Sanjan with his army</a:t>
            </a:r>
            <a:endParaRPr/>
          </a:p>
          <a:p>
            <a:pPr marL="228600" lvl="0" indent="-228600" algn="l" rtl="0">
              <a:lnSpc>
                <a:spcPct val="90000"/>
              </a:lnSpc>
              <a:spcBef>
                <a:spcPts val="1000"/>
              </a:spcBef>
              <a:spcAft>
                <a:spcPts val="0"/>
              </a:spcAft>
              <a:buClr>
                <a:schemeClr val="dk1"/>
              </a:buClr>
              <a:buSzPts val="2400"/>
              <a:buChar char="•"/>
            </a:pPr>
            <a:r>
              <a:rPr lang="en-US" sz="2400"/>
              <a:t>The Zoroastrians (Parsis) take Atash Bahram fire and take refuge in the Bahrot Caves</a:t>
            </a:r>
            <a:endParaRPr/>
          </a:p>
          <a:p>
            <a:pPr marL="685800" lvl="1" indent="-228600" algn="l" rtl="0">
              <a:lnSpc>
                <a:spcPct val="90000"/>
              </a:lnSpc>
              <a:spcBef>
                <a:spcPts val="500"/>
              </a:spcBef>
              <a:spcAft>
                <a:spcPts val="0"/>
              </a:spcAft>
              <a:buClr>
                <a:srgbClr val="0070C0"/>
              </a:buClr>
              <a:buSzPts val="2000"/>
              <a:buChar char="•"/>
            </a:pPr>
            <a:r>
              <a:rPr lang="en-US" sz="2000">
                <a:solidFill>
                  <a:srgbClr val="0070C0"/>
                </a:solidFill>
              </a:rPr>
              <a:t>What is Atash Bahram? </a:t>
            </a:r>
            <a:endParaRPr/>
          </a:p>
          <a:p>
            <a:pPr marL="228600" lvl="0" indent="-228600" algn="l" rtl="0">
              <a:lnSpc>
                <a:spcPct val="90000"/>
              </a:lnSpc>
              <a:spcBef>
                <a:spcPts val="1000"/>
              </a:spcBef>
              <a:spcAft>
                <a:spcPts val="0"/>
              </a:spcAft>
              <a:buClr>
                <a:schemeClr val="dk1"/>
              </a:buClr>
              <a:buSzPts val="2400"/>
              <a:buChar char="•"/>
            </a:pPr>
            <a:r>
              <a:rPr lang="en-US" sz="2400"/>
              <a:t>Later, the Atash Bahram fire was taken to Bansda (80 Km east of Bahrot Caves) and kept there for 14 years, then was taken to Navsari, and later to Surat, Valsad, and in 1742, to Udvada where it has remained until today.</a:t>
            </a:r>
            <a:endParaRPr/>
          </a:p>
          <a:p>
            <a:pPr marL="228600" lvl="0" indent="-76200" algn="l" rtl="0">
              <a:lnSpc>
                <a:spcPct val="90000"/>
              </a:lnSpc>
              <a:spcBef>
                <a:spcPts val="1000"/>
              </a:spcBef>
              <a:spcAft>
                <a:spcPts val="0"/>
              </a:spcAft>
              <a:buClr>
                <a:schemeClr val="dk1"/>
              </a:buClr>
              <a:buSzPts val="2400"/>
              <a:buNone/>
            </a:pPr>
            <a:endParaRPr sz="2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
        <p:cNvGrpSpPr/>
        <p:nvPr/>
      </p:nvGrpSpPr>
      <p:grpSpPr>
        <a:xfrm>
          <a:off x="0" y="0"/>
          <a:ext cx="0" cy="0"/>
          <a:chOff x="0" y="0"/>
          <a:chExt cx="0" cy="0"/>
        </a:xfrm>
      </p:grpSpPr>
      <p:sp>
        <p:nvSpPr>
          <p:cNvPr id="147" name="Google Shape;147;p8"/>
          <p:cNvSpPr/>
          <p:nvPr/>
        </p:nvSpPr>
        <p:spPr>
          <a:xfrm>
            <a:off x="0" y="5330432"/>
            <a:ext cx="12192000" cy="73655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48" name="Google Shape;148;p8"/>
          <p:cNvPicPr preferRelativeResize="0"/>
          <p:nvPr/>
        </p:nvPicPr>
        <p:blipFill rotWithShape="1">
          <a:blip r:embed="rId3">
            <a:alphaModFix/>
          </a:blip>
          <a:srcRect/>
          <a:stretch/>
        </p:blipFill>
        <p:spPr>
          <a:xfrm>
            <a:off x="642938" y="385763"/>
            <a:ext cx="6600825" cy="4346575"/>
          </a:xfrm>
          <a:prstGeom prst="rect">
            <a:avLst/>
          </a:prstGeom>
          <a:noFill/>
          <a:ln>
            <a:noFill/>
          </a:ln>
        </p:spPr>
      </p:pic>
      <p:pic>
        <p:nvPicPr>
          <p:cNvPr id="149" name="Google Shape;149;p8"/>
          <p:cNvPicPr preferRelativeResize="0">
            <a:picLocks noGrp="1"/>
          </p:cNvPicPr>
          <p:nvPr>
            <p:ph type="body" idx="1"/>
          </p:nvPr>
        </p:nvPicPr>
        <p:blipFill rotWithShape="1">
          <a:blip r:embed="rId4">
            <a:alphaModFix/>
          </a:blip>
          <a:srcRect/>
          <a:stretch/>
        </p:blipFill>
        <p:spPr>
          <a:xfrm>
            <a:off x="7318375" y="385763"/>
            <a:ext cx="4230688" cy="2344738"/>
          </a:xfrm>
          <a:prstGeom prst="rect">
            <a:avLst/>
          </a:prstGeom>
          <a:noFill/>
          <a:ln>
            <a:noFill/>
          </a:ln>
        </p:spPr>
      </p:pic>
      <p:pic>
        <p:nvPicPr>
          <p:cNvPr id="150" name="Google Shape;150;p8"/>
          <p:cNvPicPr preferRelativeResize="0"/>
          <p:nvPr/>
        </p:nvPicPr>
        <p:blipFill rotWithShape="1">
          <a:blip r:embed="rId5">
            <a:alphaModFix/>
          </a:blip>
          <a:srcRect/>
          <a:stretch/>
        </p:blipFill>
        <p:spPr>
          <a:xfrm>
            <a:off x="7318375" y="2805113"/>
            <a:ext cx="4230688" cy="1928813"/>
          </a:xfrm>
          <a:prstGeom prst="rect">
            <a:avLst/>
          </a:prstGeom>
          <a:noFill/>
          <a:ln>
            <a:noFill/>
          </a:ln>
        </p:spPr>
      </p:pic>
      <p:sp>
        <p:nvSpPr>
          <p:cNvPr id="151" name="Google Shape;151;p8"/>
          <p:cNvSpPr txBox="1">
            <a:spLocks noGrp="1"/>
          </p:cNvSpPr>
          <p:nvPr>
            <p:ph type="title"/>
          </p:nvPr>
        </p:nvSpPr>
        <p:spPr>
          <a:xfrm>
            <a:off x="556532" y="5322147"/>
            <a:ext cx="11210925" cy="7448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Bahrot Caves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pic>
        <p:nvPicPr>
          <p:cNvPr id="156" name="Google Shape;156;p9"/>
          <p:cNvPicPr preferRelativeResize="0">
            <a:picLocks noGrp="1"/>
          </p:cNvPicPr>
          <p:nvPr>
            <p:ph type="body" idx="1"/>
          </p:nvPr>
        </p:nvPicPr>
        <p:blipFill rotWithShape="1">
          <a:blip r:embed="rId3">
            <a:alphaModFix/>
          </a:blip>
          <a:srcRect t="25000"/>
          <a:stretch/>
        </p:blipFill>
        <p:spPr>
          <a:xfrm>
            <a:off x="20" y="10"/>
            <a:ext cx="12191980" cy="6857990"/>
          </a:xfrm>
          <a:prstGeom prst="rect">
            <a:avLst/>
          </a:prstGeom>
          <a:noFill/>
          <a:ln>
            <a:noFill/>
          </a:ln>
        </p:spPr>
      </p:pic>
      <p:sp>
        <p:nvSpPr>
          <p:cNvPr id="157" name="Google Shape;157;p9"/>
          <p:cNvSpPr/>
          <p:nvPr/>
        </p:nvSpPr>
        <p:spPr>
          <a:xfrm>
            <a:off x="0" y="5320142"/>
            <a:ext cx="12192000" cy="736551"/>
          </a:xfrm>
          <a:prstGeom prst="rect">
            <a:avLst/>
          </a:prstGeom>
          <a:solidFill>
            <a:schemeClr val="lt1">
              <a:alpha val="9294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8" name="Google Shape;158;p9"/>
          <p:cNvSpPr txBox="1">
            <a:spLocks noGrp="1"/>
          </p:cNvSpPr>
          <p:nvPr>
            <p:ph type="title"/>
          </p:nvPr>
        </p:nvSpPr>
        <p:spPr>
          <a:xfrm>
            <a:off x="523875" y="5317240"/>
            <a:ext cx="11210925" cy="7448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2626"/>
              </a:buClr>
              <a:buSzPts val="3600"/>
              <a:buFont typeface="Calibri"/>
              <a:buNone/>
            </a:pPr>
            <a:r>
              <a:rPr lang="en-US" sz="3600">
                <a:solidFill>
                  <a:srgbClr val="262626"/>
                </a:solidFill>
              </a:rPr>
              <a:t>View From the Top of Bahrot Mountain Caves</a:t>
            </a:r>
            <a:endParaRPr/>
          </a:p>
        </p:txBody>
      </p:sp>
      <p:cxnSp>
        <p:nvCxnSpPr>
          <p:cNvPr id="159" name="Google Shape;159;p9"/>
          <p:cNvCxnSpPr/>
          <p:nvPr/>
        </p:nvCxnSpPr>
        <p:spPr>
          <a:xfrm>
            <a:off x="0" y="5241983"/>
            <a:ext cx="12192000" cy="0"/>
          </a:xfrm>
          <a:prstGeom prst="straightConnector1">
            <a:avLst/>
          </a:prstGeom>
          <a:noFill/>
          <a:ln w="41275" cap="flat" cmpd="sng">
            <a:solidFill>
              <a:schemeClr val="lt1">
                <a:alpha val="89803"/>
              </a:schemeClr>
            </a:solidFill>
            <a:prstDash val="solid"/>
            <a:miter lim="800000"/>
            <a:headEnd type="none" w="sm" len="sm"/>
            <a:tailEnd type="none" w="sm" len="sm"/>
          </a:ln>
        </p:spPr>
      </p:cxnSp>
      <p:cxnSp>
        <p:nvCxnSpPr>
          <p:cNvPr id="160" name="Google Shape;160;p9"/>
          <p:cNvCxnSpPr/>
          <p:nvPr/>
        </p:nvCxnSpPr>
        <p:spPr>
          <a:xfrm>
            <a:off x="0" y="6134852"/>
            <a:ext cx="12192000" cy="0"/>
          </a:xfrm>
          <a:prstGeom prst="straightConnector1">
            <a:avLst/>
          </a:prstGeom>
          <a:noFill/>
          <a:ln w="41275" cap="flat" cmpd="sng">
            <a:solidFill>
              <a:schemeClr val="lt1">
                <a:alpha val="89803"/>
              </a:schemeClr>
            </a:solidFill>
            <a:prstDash val="solid"/>
            <a:miter lim="800000"/>
            <a:headEnd type="none" w="sm" len="sm"/>
            <a:tailEnd type="none" w="sm" len="sm"/>
          </a:ln>
        </p:spPr>
      </p:cxn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386</Words>
  <Application>Microsoft Office PowerPoint</Application>
  <PresentationFormat>Widescreen</PresentationFormat>
  <Paragraphs>43</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Avenir</vt:lpstr>
      <vt:lpstr>Calibri</vt:lpstr>
      <vt:lpstr>Office Theme</vt:lpstr>
      <vt:lpstr>Migration to India and the Sacred Fire</vt:lpstr>
      <vt:lpstr>Arabs Conquered Iran</vt:lpstr>
      <vt:lpstr>In Pursuit of Peace</vt:lpstr>
      <vt:lpstr>The Shores of Sanjan</vt:lpstr>
      <vt:lpstr>Return to Roots    In the Shores of Sanjan</vt:lpstr>
      <vt:lpstr>Sanjan</vt:lpstr>
      <vt:lpstr>Arabs Invade Again</vt:lpstr>
      <vt:lpstr>Bahrot Caves</vt:lpstr>
      <vt:lpstr>View From the Top of Bahrot Mountain Caves</vt:lpstr>
      <vt:lpstr>Return to Roots 3 Group posing on the Structure built on top of the Bahrot Caves</vt:lpstr>
      <vt:lpstr>Navsari Atash Bahram</vt:lpstr>
      <vt:lpstr>Udvada Atash Bahram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Migration to India and the Sacred Fire</dc:title>
  <dc:creator>Artemis Javanshir</dc:creator>
  <cp:lastModifiedBy>Artemis Javanshir</cp:lastModifiedBy>
  <cp:revision>1</cp:revision>
  <dcterms:created xsi:type="dcterms:W3CDTF">2023-05-05T04:56:09Z</dcterms:created>
  <dcterms:modified xsi:type="dcterms:W3CDTF">2023-12-15T01:43:37Z</dcterms:modified>
</cp:coreProperties>
</file>