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73" r:id="rId8"/>
    <p:sldId id="274" r:id="rId9"/>
    <p:sldId id="272"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0" d="100"/>
          <a:sy n="80" d="100"/>
        </p:scale>
        <p:origin x="58" y="1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rtemis Javanshir" userId="59835868965f2672" providerId="LiveId" clId="{76248080-68E9-4734-84BE-22B9581001F2}"/>
    <pc:docChg chg="modSld">
      <pc:chgData name="Artemis Javanshir" userId="59835868965f2672" providerId="LiveId" clId="{76248080-68E9-4734-84BE-22B9581001F2}" dt="2023-12-11T07:39:35.095" v="1" actId="1076"/>
      <pc:docMkLst>
        <pc:docMk/>
      </pc:docMkLst>
      <pc:sldChg chg="addSp modSp mod">
        <pc:chgData name="Artemis Javanshir" userId="59835868965f2672" providerId="LiveId" clId="{76248080-68E9-4734-84BE-22B9581001F2}" dt="2023-12-11T07:39:35.095" v="1" actId="1076"/>
        <pc:sldMkLst>
          <pc:docMk/>
          <pc:sldMk cId="1308840928" sldId="257"/>
        </pc:sldMkLst>
        <pc:picChg chg="add mod">
          <ac:chgData name="Artemis Javanshir" userId="59835868965f2672" providerId="LiveId" clId="{76248080-68E9-4734-84BE-22B9581001F2}" dt="2023-12-11T07:39:35.095" v="1" actId="1076"/>
          <ac:picMkLst>
            <pc:docMk/>
            <pc:sldMk cId="1308840928" sldId="257"/>
            <ac:picMk id="5" creationId="{ECE7B6B7-4787-6223-FBDC-20696621A40F}"/>
          </ac:picMkLst>
        </pc:picChg>
      </pc:sldChg>
    </pc:docChg>
  </pc:docChgLst>
  <pc:docChgLst>
    <pc:chgData name="Artemis Javanshir" userId="59835868965f2672" providerId="LiveId" clId="{19C7FAF5-39FC-4AF8-AF31-857D0563DAC7}"/>
    <pc:docChg chg="modSld">
      <pc:chgData name="Artemis Javanshir" userId="59835868965f2672" providerId="LiveId" clId="{19C7FAF5-39FC-4AF8-AF31-857D0563DAC7}" dt="2023-09-03T23:07:14.650" v="10" actId="20577"/>
      <pc:docMkLst>
        <pc:docMk/>
      </pc:docMkLst>
      <pc:sldChg chg="modSp mod">
        <pc:chgData name="Artemis Javanshir" userId="59835868965f2672" providerId="LiveId" clId="{19C7FAF5-39FC-4AF8-AF31-857D0563DAC7}" dt="2023-09-03T23:07:14.650" v="10" actId="20577"/>
        <pc:sldMkLst>
          <pc:docMk/>
          <pc:sldMk cId="1308840928" sldId="257"/>
        </pc:sldMkLst>
        <pc:spChg chg="mod">
          <ac:chgData name="Artemis Javanshir" userId="59835868965f2672" providerId="LiveId" clId="{19C7FAF5-39FC-4AF8-AF31-857D0563DAC7}" dt="2023-09-03T23:07:14.650" v="10" actId="20577"/>
          <ac:spMkLst>
            <pc:docMk/>
            <pc:sldMk cId="1308840928" sldId="257"/>
            <ac:spMk id="2" creationId="{84D06137-AE11-4D2F-BAAE-56ABDB253BB3}"/>
          </ac:spMkLst>
        </pc:spChg>
      </pc:sldChg>
    </pc:docChg>
  </pc:docChgLst>
  <pc:docChgLst>
    <pc:chgData name="Artemis Javanshir" userId="59835868965f2672" providerId="LiveId" clId="{1615566B-AD92-4726-8688-C04F93F473DD}"/>
    <pc:docChg chg="custSel modSld">
      <pc:chgData name="Artemis Javanshir" userId="59835868965f2672" providerId="LiveId" clId="{1615566B-AD92-4726-8688-C04F93F473DD}" dt="2023-03-06T02:27:55.445" v="50" actId="20577"/>
      <pc:docMkLst>
        <pc:docMk/>
      </pc:docMkLst>
      <pc:sldChg chg="modSp mod">
        <pc:chgData name="Artemis Javanshir" userId="59835868965f2672" providerId="LiveId" clId="{1615566B-AD92-4726-8688-C04F93F473DD}" dt="2023-03-06T01:34:21.913" v="1" actId="20577"/>
        <pc:sldMkLst>
          <pc:docMk/>
          <pc:sldMk cId="1308840928" sldId="257"/>
        </pc:sldMkLst>
        <pc:spChg chg="mod">
          <ac:chgData name="Artemis Javanshir" userId="59835868965f2672" providerId="LiveId" clId="{1615566B-AD92-4726-8688-C04F93F473DD}" dt="2023-03-06T01:34:21.913" v="1" actId="20577"/>
          <ac:spMkLst>
            <pc:docMk/>
            <pc:sldMk cId="1308840928" sldId="257"/>
            <ac:spMk id="3" creationId="{ADA41F5B-E1A9-4B00-B6B4-406E481677FC}"/>
          </ac:spMkLst>
        </pc:spChg>
      </pc:sldChg>
      <pc:sldChg chg="modSp mod">
        <pc:chgData name="Artemis Javanshir" userId="59835868965f2672" providerId="LiveId" clId="{1615566B-AD92-4726-8688-C04F93F473DD}" dt="2023-03-06T01:35:02.110" v="4" actId="20577"/>
        <pc:sldMkLst>
          <pc:docMk/>
          <pc:sldMk cId="1464409257" sldId="258"/>
        </pc:sldMkLst>
        <pc:spChg chg="mod">
          <ac:chgData name="Artemis Javanshir" userId="59835868965f2672" providerId="LiveId" clId="{1615566B-AD92-4726-8688-C04F93F473DD}" dt="2023-03-06T01:35:02.110" v="4" actId="20577"/>
          <ac:spMkLst>
            <pc:docMk/>
            <pc:sldMk cId="1464409257" sldId="258"/>
            <ac:spMk id="3" creationId="{72EC5CCF-090B-4FC2-AE6F-B8E63F5BFE8B}"/>
          </ac:spMkLst>
        </pc:spChg>
      </pc:sldChg>
      <pc:sldChg chg="modSp mod">
        <pc:chgData name="Artemis Javanshir" userId="59835868965f2672" providerId="LiveId" clId="{1615566B-AD92-4726-8688-C04F93F473DD}" dt="2023-03-06T01:37:00.498" v="15" actId="20577"/>
        <pc:sldMkLst>
          <pc:docMk/>
          <pc:sldMk cId="3787604796" sldId="259"/>
        </pc:sldMkLst>
        <pc:spChg chg="mod">
          <ac:chgData name="Artemis Javanshir" userId="59835868965f2672" providerId="LiveId" clId="{1615566B-AD92-4726-8688-C04F93F473DD}" dt="2023-03-06T01:37:00.498" v="15" actId="20577"/>
          <ac:spMkLst>
            <pc:docMk/>
            <pc:sldMk cId="3787604796" sldId="259"/>
            <ac:spMk id="3" creationId="{CD85B486-A77E-442A-8323-90277CA54BBB}"/>
          </ac:spMkLst>
        </pc:spChg>
      </pc:sldChg>
      <pc:sldChg chg="modSp mod">
        <pc:chgData name="Artemis Javanshir" userId="59835868965f2672" providerId="LiveId" clId="{1615566B-AD92-4726-8688-C04F93F473DD}" dt="2023-03-06T02:27:55.445" v="50" actId="20577"/>
        <pc:sldMkLst>
          <pc:docMk/>
          <pc:sldMk cId="902589502" sldId="260"/>
        </pc:sldMkLst>
        <pc:spChg chg="mod">
          <ac:chgData name="Artemis Javanshir" userId="59835868965f2672" providerId="LiveId" clId="{1615566B-AD92-4726-8688-C04F93F473DD}" dt="2023-03-06T02:27:55.445" v="50" actId="20577"/>
          <ac:spMkLst>
            <pc:docMk/>
            <pc:sldMk cId="902589502" sldId="260"/>
            <ac:spMk id="3" creationId="{DBBE1AB7-A8EA-4A62-AD51-3A70806A9B79}"/>
          </ac:spMkLst>
        </pc:spChg>
      </pc:sldChg>
      <pc:sldChg chg="modSp mod">
        <pc:chgData name="Artemis Javanshir" userId="59835868965f2672" providerId="LiveId" clId="{1615566B-AD92-4726-8688-C04F93F473DD}" dt="2023-03-06T02:27:30.678" v="48" actId="20577"/>
        <pc:sldMkLst>
          <pc:docMk/>
          <pc:sldMk cId="1199362750" sldId="261"/>
        </pc:sldMkLst>
        <pc:spChg chg="mod">
          <ac:chgData name="Artemis Javanshir" userId="59835868965f2672" providerId="LiveId" clId="{1615566B-AD92-4726-8688-C04F93F473DD}" dt="2023-03-06T02:27:30.678" v="48" actId="20577"/>
          <ac:spMkLst>
            <pc:docMk/>
            <pc:sldMk cId="1199362750" sldId="261"/>
            <ac:spMk id="3" creationId="{43901DD8-FC3A-424D-8EA4-723D863F32B8}"/>
          </ac:spMkLst>
        </pc:spChg>
      </pc:sldChg>
      <pc:sldChg chg="modSp mod">
        <pc:chgData name="Artemis Javanshir" userId="59835868965f2672" providerId="LiveId" clId="{1615566B-AD92-4726-8688-C04F93F473DD}" dt="2023-03-06T01:40:11.479" v="24" actId="20577"/>
        <pc:sldMkLst>
          <pc:docMk/>
          <pc:sldMk cId="3605222329" sldId="262"/>
        </pc:sldMkLst>
        <pc:spChg chg="mod">
          <ac:chgData name="Artemis Javanshir" userId="59835868965f2672" providerId="LiveId" clId="{1615566B-AD92-4726-8688-C04F93F473DD}" dt="2023-03-06T01:40:11.479" v="24" actId="20577"/>
          <ac:spMkLst>
            <pc:docMk/>
            <pc:sldMk cId="3605222329" sldId="262"/>
            <ac:spMk id="3" creationId="{237C2CD8-B526-4FE4-9BAB-1948D3D0862A}"/>
          </ac:spMkLst>
        </pc:spChg>
      </pc:sldChg>
      <pc:sldChg chg="modSp mod">
        <pc:chgData name="Artemis Javanshir" userId="59835868965f2672" providerId="LiveId" clId="{1615566B-AD92-4726-8688-C04F93F473DD}" dt="2023-03-06T02:26:46.774" v="44" actId="20577"/>
        <pc:sldMkLst>
          <pc:docMk/>
          <pc:sldMk cId="4195566654" sldId="272"/>
        </pc:sldMkLst>
        <pc:spChg chg="mod">
          <ac:chgData name="Artemis Javanshir" userId="59835868965f2672" providerId="LiveId" clId="{1615566B-AD92-4726-8688-C04F93F473DD}" dt="2023-03-06T02:26:46.774" v="44" actId="20577"/>
          <ac:spMkLst>
            <pc:docMk/>
            <pc:sldMk cId="4195566654" sldId="272"/>
            <ac:spMk id="3" creationId="{A9810295-D12C-4613-872B-99AEA7D0C6E8}"/>
          </ac:spMkLst>
        </pc:spChg>
      </pc:sldChg>
      <pc:sldChg chg="modSp mod">
        <pc:chgData name="Artemis Javanshir" userId="59835868965f2672" providerId="LiveId" clId="{1615566B-AD92-4726-8688-C04F93F473DD}" dt="2023-03-06T01:41:41.657" v="40" actId="20577"/>
        <pc:sldMkLst>
          <pc:docMk/>
          <pc:sldMk cId="2949536425" sldId="273"/>
        </pc:sldMkLst>
        <pc:spChg chg="mod">
          <ac:chgData name="Artemis Javanshir" userId="59835868965f2672" providerId="LiveId" clId="{1615566B-AD92-4726-8688-C04F93F473DD}" dt="2023-03-06T01:41:41.657" v="40" actId="20577"/>
          <ac:spMkLst>
            <pc:docMk/>
            <pc:sldMk cId="2949536425" sldId="273"/>
            <ac:spMk id="3" creationId="{101BD2FA-A426-B7EC-2BC5-B7A02F50B278}"/>
          </ac:spMkLst>
        </pc:spChg>
      </pc:sldChg>
      <pc:sldChg chg="modSp mod">
        <pc:chgData name="Artemis Javanshir" userId="59835868965f2672" providerId="LiveId" clId="{1615566B-AD92-4726-8688-C04F93F473DD}" dt="2023-03-06T02:26:59.375" v="46" actId="20577"/>
        <pc:sldMkLst>
          <pc:docMk/>
          <pc:sldMk cId="1553831410" sldId="274"/>
        </pc:sldMkLst>
        <pc:spChg chg="mod">
          <ac:chgData name="Artemis Javanshir" userId="59835868965f2672" providerId="LiveId" clId="{1615566B-AD92-4726-8688-C04F93F473DD}" dt="2023-03-06T02:26:59.375" v="46" actId="20577"/>
          <ac:spMkLst>
            <pc:docMk/>
            <pc:sldMk cId="1553831410" sldId="274"/>
            <ac:spMk id="3" creationId="{2B00F5F7-8337-DFAC-6918-79600BDC69C5}"/>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AC175-5132-1EFD-6EFB-3ADE5945C35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487F1F6-C921-5AE0-85AF-57DBA744CC9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C8BEC42-4CAA-AE2F-4EA0-AA7545E72B00}"/>
              </a:ext>
            </a:extLst>
          </p:cNvPr>
          <p:cNvSpPr>
            <a:spLocks noGrp="1"/>
          </p:cNvSpPr>
          <p:nvPr>
            <p:ph type="dt" sz="half" idx="10"/>
          </p:nvPr>
        </p:nvSpPr>
        <p:spPr/>
        <p:txBody>
          <a:bodyPr/>
          <a:lstStyle/>
          <a:p>
            <a:fld id="{BCEE94EC-2FE9-471C-A04C-B3D15891D83D}" type="datetimeFigureOut">
              <a:rPr lang="en-US" smtClean="0"/>
              <a:t>12/10/2023</a:t>
            </a:fld>
            <a:endParaRPr lang="en-US"/>
          </a:p>
        </p:txBody>
      </p:sp>
      <p:sp>
        <p:nvSpPr>
          <p:cNvPr id="5" name="Footer Placeholder 4">
            <a:extLst>
              <a:ext uri="{FF2B5EF4-FFF2-40B4-BE49-F238E27FC236}">
                <a16:creationId xmlns:a16="http://schemas.microsoft.com/office/drawing/2014/main" id="{02106C01-4AEC-6299-EEA7-42F5D372BB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08BB50-24FE-DF81-EE02-AC2B8E0B849D}"/>
              </a:ext>
            </a:extLst>
          </p:cNvPr>
          <p:cNvSpPr>
            <a:spLocks noGrp="1"/>
          </p:cNvSpPr>
          <p:nvPr>
            <p:ph type="sldNum" sz="quarter" idx="12"/>
          </p:nvPr>
        </p:nvSpPr>
        <p:spPr/>
        <p:txBody>
          <a:bodyPr/>
          <a:lstStyle/>
          <a:p>
            <a:fld id="{EF532708-9224-449C-9C95-8EEB84AC580C}" type="slidenum">
              <a:rPr lang="en-US" smtClean="0"/>
              <a:t>‹#›</a:t>
            </a:fld>
            <a:endParaRPr lang="en-US"/>
          </a:p>
        </p:txBody>
      </p:sp>
    </p:spTree>
    <p:extLst>
      <p:ext uri="{BB962C8B-B14F-4D97-AF65-F5344CB8AC3E}">
        <p14:creationId xmlns:p14="http://schemas.microsoft.com/office/powerpoint/2010/main" val="1433908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3BACA-DD06-289F-5C19-1FA1C5371C5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3CCA8DF-BD5E-0E56-4431-8B2C8DE2A2F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E93191-7AAD-A679-6B0C-51FDCFD941F1}"/>
              </a:ext>
            </a:extLst>
          </p:cNvPr>
          <p:cNvSpPr>
            <a:spLocks noGrp="1"/>
          </p:cNvSpPr>
          <p:nvPr>
            <p:ph type="dt" sz="half" idx="10"/>
          </p:nvPr>
        </p:nvSpPr>
        <p:spPr/>
        <p:txBody>
          <a:bodyPr/>
          <a:lstStyle/>
          <a:p>
            <a:fld id="{BCEE94EC-2FE9-471C-A04C-B3D15891D83D}" type="datetimeFigureOut">
              <a:rPr lang="en-US" smtClean="0"/>
              <a:t>12/10/2023</a:t>
            </a:fld>
            <a:endParaRPr lang="en-US"/>
          </a:p>
        </p:txBody>
      </p:sp>
      <p:sp>
        <p:nvSpPr>
          <p:cNvPr id="5" name="Footer Placeholder 4">
            <a:extLst>
              <a:ext uri="{FF2B5EF4-FFF2-40B4-BE49-F238E27FC236}">
                <a16:creationId xmlns:a16="http://schemas.microsoft.com/office/drawing/2014/main" id="{54767E6C-A39E-E85D-5E29-8A8C96AB73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55F3E1-B32C-81B2-902E-79243396F991}"/>
              </a:ext>
            </a:extLst>
          </p:cNvPr>
          <p:cNvSpPr>
            <a:spLocks noGrp="1"/>
          </p:cNvSpPr>
          <p:nvPr>
            <p:ph type="sldNum" sz="quarter" idx="12"/>
          </p:nvPr>
        </p:nvSpPr>
        <p:spPr/>
        <p:txBody>
          <a:bodyPr/>
          <a:lstStyle/>
          <a:p>
            <a:fld id="{EF532708-9224-449C-9C95-8EEB84AC580C}" type="slidenum">
              <a:rPr lang="en-US" smtClean="0"/>
              <a:t>‹#›</a:t>
            </a:fld>
            <a:endParaRPr lang="en-US"/>
          </a:p>
        </p:txBody>
      </p:sp>
    </p:spTree>
    <p:extLst>
      <p:ext uri="{BB962C8B-B14F-4D97-AF65-F5344CB8AC3E}">
        <p14:creationId xmlns:p14="http://schemas.microsoft.com/office/powerpoint/2010/main" val="19558362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461E7A-9352-610D-247E-0EF496FBF8F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A6DA810-54BB-D796-AD5E-73AB65EB02F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D5AB3C-03CA-88C5-CEA2-060C872E8B60}"/>
              </a:ext>
            </a:extLst>
          </p:cNvPr>
          <p:cNvSpPr>
            <a:spLocks noGrp="1"/>
          </p:cNvSpPr>
          <p:nvPr>
            <p:ph type="dt" sz="half" idx="10"/>
          </p:nvPr>
        </p:nvSpPr>
        <p:spPr/>
        <p:txBody>
          <a:bodyPr/>
          <a:lstStyle/>
          <a:p>
            <a:fld id="{BCEE94EC-2FE9-471C-A04C-B3D15891D83D}" type="datetimeFigureOut">
              <a:rPr lang="en-US" smtClean="0"/>
              <a:t>12/10/2023</a:t>
            </a:fld>
            <a:endParaRPr lang="en-US"/>
          </a:p>
        </p:txBody>
      </p:sp>
      <p:sp>
        <p:nvSpPr>
          <p:cNvPr id="5" name="Footer Placeholder 4">
            <a:extLst>
              <a:ext uri="{FF2B5EF4-FFF2-40B4-BE49-F238E27FC236}">
                <a16:creationId xmlns:a16="http://schemas.microsoft.com/office/drawing/2014/main" id="{750A72AD-30E0-E5DD-85BF-76F12E81E7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55A2C9-74E8-314C-C7C1-02CBB7AF7E48}"/>
              </a:ext>
            </a:extLst>
          </p:cNvPr>
          <p:cNvSpPr>
            <a:spLocks noGrp="1"/>
          </p:cNvSpPr>
          <p:nvPr>
            <p:ph type="sldNum" sz="quarter" idx="12"/>
          </p:nvPr>
        </p:nvSpPr>
        <p:spPr/>
        <p:txBody>
          <a:bodyPr/>
          <a:lstStyle/>
          <a:p>
            <a:fld id="{EF532708-9224-449C-9C95-8EEB84AC580C}" type="slidenum">
              <a:rPr lang="en-US" smtClean="0"/>
              <a:t>‹#›</a:t>
            </a:fld>
            <a:endParaRPr lang="en-US"/>
          </a:p>
        </p:txBody>
      </p:sp>
    </p:spTree>
    <p:extLst>
      <p:ext uri="{BB962C8B-B14F-4D97-AF65-F5344CB8AC3E}">
        <p14:creationId xmlns:p14="http://schemas.microsoft.com/office/powerpoint/2010/main" val="2240311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F0FDB-0CBE-1A44-A922-F13F84C8D0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7384FC-5A7A-52B4-FAE4-0EDBCCD1204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8AD5C3-4CB2-A108-E7DE-465E99DA580A}"/>
              </a:ext>
            </a:extLst>
          </p:cNvPr>
          <p:cNvSpPr>
            <a:spLocks noGrp="1"/>
          </p:cNvSpPr>
          <p:nvPr>
            <p:ph type="dt" sz="half" idx="10"/>
          </p:nvPr>
        </p:nvSpPr>
        <p:spPr/>
        <p:txBody>
          <a:bodyPr/>
          <a:lstStyle/>
          <a:p>
            <a:fld id="{BCEE94EC-2FE9-471C-A04C-B3D15891D83D}" type="datetimeFigureOut">
              <a:rPr lang="en-US" smtClean="0"/>
              <a:t>12/10/2023</a:t>
            </a:fld>
            <a:endParaRPr lang="en-US"/>
          </a:p>
        </p:txBody>
      </p:sp>
      <p:sp>
        <p:nvSpPr>
          <p:cNvPr id="5" name="Footer Placeholder 4">
            <a:extLst>
              <a:ext uri="{FF2B5EF4-FFF2-40B4-BE49-F238E27FC236}">
                <a16:creationId xmlns:a16="http://schemas.microsoft.com/office/drawing/2014/main" id="{1885DEE5-6780-9839-B8E6-343C6D5D54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EE33B4-43FE-3217-D639-498D50683C39}"/>
              </a:ext>
            </a:extLst>
          </p:cNvPr>
          <p:cNvSpPr>
            <a:spLocks noGrp="1"/>
          </p:cNvSpPr>
          <p:nvPr>
            <p:ph type="sldNum" sz="quarter" idx="12"/>
          </p:nvPr>
        </p:nvSpPr>
        <p:spPr/>
        <p:txBody>
          <a:bodyPr/>
          <a:lstStyle/>
          <a:p>
            <a:fld id="{EF532708-9224-449C-9C95-8EEB84AC580C}" type="slidenum">
              <a:rPr lang="en-US" smtClean="0"/>
              <a:t>‹#›</a:t>
            </a:fld>
            <a:endParaRPr lang="en-US"/>
          </a:p>
        </p:txBody>
      </p:sp>
    </p:spTree>
    <p:extLst>
      <p:ext uri="{BB962C8B-B14F-4D97-AF65-F5344CB8AC3E}">
        <p14:creationId xmlns:p14="http://schemas.microsoft.com/office/powerpoint/2010/main" val="38093437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C1DCC-09B4-B228-AA56-17A751D7F4E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DF96FF5-BAAA-8494-5C1F-1032CF5073E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1EFBD8A-FA18-26C3-60F0-36176D80E619}"/>
              </a:ext>
            </a:extLst>
          </p:cNvPr>
          <p:cNvSpPr>
            <a:spLocks noGrp="1"/>
          </p:cNvSpPr>
          <p:nvPr>
            <p:ph type="dt" sz="half" idx="10"/>
          </p:nvPr>
        </p:nvSpPr>
        <p:spPr/>
        <p:txBody>
          <a:bodyPr/>
          <a:lstStyle/>
          <a:p>
            <a:fld id="{BCEE94EC-2FE9-471C-A04C-B3D15891D83D}" type="datetimeFigureOut">
              <a:rPr lang="en-US" smtClean="0"/>
              <a:t>12/10/2023</a:t>
            </a:fld>
            <a:endParaRPr lang="en-US"/>
          </a:p>
        </p:txBody>
      </p:sp>
      <p:sp>
        <p:nvSpPr>
          <p:cNvPr id="5" name="Footer Placeholder 4">
            <a:extLst>
              <a:ext uri="{FF2B5EF4-FFF2-40B4-BE49-F238E27FC236}">
                <a16:creationId xmlns:a16="http://schemas.microsoft.com/office/drawing/2014/main" id="{F759A60A-065A-49DC-3B48-E42C101E86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351CB3-137D-116C-5D98-D865F78E9F08}"/>
              </a:ext>
            </a:extLst>
          </p:cNvPr>
          <p:cNvSpPr>
            <a:spLocks noGrp="1"/>
          </p:cNvSpPr>
          <p:nvPr>
            <p:ph type="sldNum" sz="quarter" idx="12"/>
          </p:nvPr>
        </p:nvSpPr>
        <p:spPr/>
        <p:txBody>
          <a:bodyPr/>
          <a:lstStyle/>
          <a:p>
            <a:fld id="{EF532708-9224-449C-9C95-8EEB84AC580C}" type="slidenum">
              <a:rPr lang="en-US" smtClean="0"/>
              <a:t>‹#›</a:t>
            </a:fld>
            <a:endParaRPr lang="en-US"/>
          </a:p>
        </p:txBody>
      </p:sp>
    </p:spTree>
    <p:extLst>
      <p:ext uri="{BB962C8B-B14F-4D97-AF65-F5344CB8AC3E}">
        <p14:creationId xmlns:p14="http://schemas.microsoft.com/office/powerpoint/2010/main" val="1629243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2D6B8-CBB4-3F8D-155B-591876F889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6DCDA5-AE75-5866-6F12-FF691E812D7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FC58023-1F4D-41EE-DF73-11799D38B86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22988FD-E7C7-60FB-899C-42A12A527A70}"/>
              </a:ext>
            </a:extLst>
          </p:cNvPr>
          <p:cNvSpPr>
            <a:spLocks noGrp="1"/>
          </p:cNvSpPr>
          <p:nvPr>
            <p:ph type="dt" sz="half" idx="10"/>
          </p:nvPr>
        </p:nvSpPr>
        <p:spPr/>
        <p:txBody>
          <a:bodyPr/>
          <a:lstStyle/>
          <a:p>
            <a:fld id="{BCEE94EC-2FE9-471C-A04C-B3D15891D83D}" type="datetimeFigureOut">
              <a:rPr lang="en-US" smtClean="0"/>
              <a:t>12/10/2023</a:t>
            </a:fld>
            <a:endParaRPr lang="en-US"/>
          </a:p>
        </p:txBody>
      </p:sp>
      <p:sp>
        <p:nvSpPr>
          <p:cNvPr id="6" name="Footer Placeholder 5">
            <a:extLst>
              <a:ext uri="{FF2B5EF4-FFF2-40B4-BE49-F238E27FC236}">
                <a16:creationId xmlns:a16="http://schemas.microsoft.com/office/drawing/2014/main" id="{FA446F69-E691-7C18-A212-3D456BB24C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0E3BA3-002A-0A9E-8A75-CEA3806F6707}"/>
              </a:ext>
            </a:extLst>
          </p:cNvPr>
          <p:cNvSpPr>
            <a:spLocks noGrp="1"/>
          </p:cNvSpPr>
          <p:nvPr>
            <p:ph type="sldNum" sz="quarter" idx="12"/>
          </p:nvPr>
        </p:nvSpPr>
        <p:spPr/>
        <p:txBody>
          <a:bodyPr/>
          <a:lstStyle/>
          <a:p>
            <a:fld id="{EF532708-9224-449C-9C95-8EEB84AC580C}" type="slidenum">
              <a:rPr lang="en-US" smtClean="0"/>
              <a:t>‹#›</a:t>
            </a:fld>
            <a:endParaRPr lang="en-US"/>
          </a:p>
        </p:txBody>
      </p:sp>
    </p:spTree>
    <p:extLst>
      <p:ext uri="{BB962C8B-B14F-4D97-AF65-F5344CB8AC3E}">
        <p14:creationId xmlns:p14="http://schemas.microsoft.com/office/powerpoint/2010/main" val="346345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44614-724D-5FE3-F5C2-9AFFB5590AE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5712C60-9AA8-57FC-DCB9-7D19065512B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1CA861F-F9D3-BE32-BBFA-490D035F6F5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45459A3-7488-D9E2-2834-BC1FE4AA0BE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8CF6B86-5A07-A069-918C-BA935F3349E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7819B45-103F-3ED1-1C46-45075379D231}"/>
              </a:ext>
            </a:extLst>
          </p:cNvPr>
          <p:cNvSpPr>
            <a:spLocks noGrp="1"/>
          </p:cNvSpPr>
          <p:nvPr>
            <p:ph type="dt" sz="half" idx="10"/>
          </p:nvPr>
        </p:nvSpPr>
        <p:spPr/>
        <p:txBody>
          <a:bodyPr/>
          <a:lstStyle/>
          <a:p>
            <a:fld id="{BCEE94EC-2FE9-471C-A04C-B3D15891D83D}" type="datetimeFigureOut">
              <a:rPr lang="en-US" smtClean="0"/>
              <a:t>12/10/2023</a:t>
            </a:fld>
            <a:endParaRPr lang="en-US"/>
          </a:p>
        </p:txBody>
      </p:sp>
      <p:sp>
        <p:nvSpPr>
          <p:cNvPr id="8" name="Footer Placeholder 7">
            <a:extLst>
              <a:ext uri="{FF2B5EF4-FFF2-40B4-BE49-F238E27FC236}">
                <a16:creationId xmlns:a16="http://schemas.microsoft.com/office/drawing/2014/main" id="{CFC01521-3A66-625D-DEEE-C5720ECFA79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838FFA3-81BD-E8C9-DA05-8BE1D6347DDE}"/>
              </a:ext>
            </a:extLst>
          </p:cNvPr>
          <p:cNvSpPr>
            <a:spLocks noGrp="1"/>
          </p:cNvSpPr>
          <p:nvPr>
            <p:ph type="sldNum" sz="quarter" idx="12"/>
          </p:nvPr>
        </p:nvSpPr>
        <p:spPr/>
        <p:txBody>
          <a:bodyPr/>
          <a:lstStyle/>
          <a:p>
            <a:fld id="{EF532708-9224-449C-9C95-8EEB84AC580C}" type="slidenum">
              <a:rPr lang="en-US" smtClean="0"/>
              <a:t>‹#›</a:t>
            </a:fld>
            <a:endParaRPr lang="en-US"/>
          </a:p>
        </p:txBody>
      </p:sp>
    </p:spTree>
    <p:extLst>
      <p:ext uri="{BB962C8B-B14F-4D97-AF65-F5344CB8AC3E}">
        <p14:creationId xmlns:p14="http://schemas.microsoft.com/office/powerpoint/2010/main" val="32970059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A217C-C67F-76DE-34E7-70EB6444F3F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02D4524-759F-DD92-6868-C76A1D588F19}"/>
              </a:ext>
            </a:extLst>
          </p:cNvPr>
          <p:cNvSpPr>
            <a:spLocks noGrp="1"/>
          </p:cNvSpPr>
          <p:nvPr>
            <p:ph type="dt" sz="half" idx="10"/>
          </p:nvPr>
        </p:nvSpPr>
        <p:spPr/>
        <p:txBody>
          <a:bodyPr/>
          <a:lstStyle/>
          <a:p>
            <a:fld id="{BCEE94EC-2FE9-471C-A04C-B3D15891D83D}" type="datetimeFigureOut">
              <a:rPr lang="en-US" smtClean="0"/>
              <a:t>12/10/2023</a:t>
            </a:fld>
            <a:endParaRPr lang="en-US"/>
          </a:p>
        </p:txBody>
      </p:sp>
      <p:sp>
        <p:nvSpPr>
          <p:cNvPr id="4" name="Footer Placeholder 3">
            <a:extLst>
              <a:ext uri="{FF2B5EF4-FFF2-40B4-BE49-F238E27FC236}">
                <a16:creationId xmlns:a16="http://schemas.microsoft.com/office/drawing/2014/main" id="{E89B4100-9641-7FB9-3CF2-C2EB467B0A9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7C77543-AAB8-233D-24EC-69300335BE67}"/>
              </a:ext>
            </a:extLst>
          </p:cNvPr>
          <p:cNvSpPr>
            <a:spLocks noGrp="1"/>
          </p:cNvSpPr>
          <p:nvPr>
            <p:ph type="sldNum" sz="quarter" idx="12"/>
          </p:nvPr>
        </p:nvSpPr>
        <p:spPr/>
        <p:txBody>
          <a:bodyPr/>
          <a:lstStyle/>
          <a:p>
            <a:fld id="{EF532708-9224-449C-9C95-8EEB84AC580C}" type="slidenum">
              <a:rPr lang="en-US" smtClean="0"/>
              <a:t>‹#›</a:t>
            </a:fld>
            <a:endParaRPr lang="en-US"/>
          </a:p>
        </p:txBody>
      </p:sp>
    </p:spTree>
    <p:extLst>
      <p:ext uri="{BB962C8B-B14F-4D97-AF65-F5344CB8AC3E}">
        <p14:creationId xmlns:p14="http://schemas.microsoft.com/office/powerpoint/2010/main" val="2473417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C05C715-9F50-0A97-9FED-C1EF8DBAB647}"/>
              </a:ext>
            </a:extLst>
          </p:cNvPr>
          <p:cNvSpPr>
            <a:spLocks noGrp="1"/>
          </p:cNvSpPr>
          <p:nvPr>
            <p:ph type="dt" sz="half" idx="10"/>
          </p:nvPr>
        </p:nvSpPr>
        <p:spPr/>
        <p:txBody>
          <a:bodyPr/>
          <a:lstStyle/>
          <a:p>
            <a:fld id="{BCEE94EC-2FE9-471C-A04C-B3D15891D83D}" type="datetimeFigureOut">
              <a:rPr lang="en-US" smtClean="0"/>
              <a:t>12/10/2023</a:t>
            </a:fld>
            <a:endParaRPr lang="en-US"/>
          </a:p>
        </p:txBody>
      </p:sp>
      <p:sp>
        <p:nvSpPr>
          <p:cNvPr id="3" name="Footer Placeholder 2">
            <a:extLst>
              <a:ext uri="{FF2B5EF4-FFF2-40B4-BE49-F238E27FC236}">
                <a16:creationId xmlns:a16="http://schemas.microsoft.com/office/drawing/2014/main" id="{40D77F5D-3EA9-43D6-3DA0-7765590A275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4766CE9-A550-B7F0-35D2-D3E9E560F727}"/>
              </a:ext>
            </a:extLst>
          </p:cNvPr>
          <p:cNvSpPr>
            <a:spLocks noGrp="1"/>
          </p:cNvSpPr>
          <p:nvPr>
            <p:ph type="sldNum" sz="quarter" idx="12"/>
          </p:nvPr>
        </p:nvSpPr>
        <p:spPr/>
        <p:txBody>
          <a:bodyPr/>
          <a:lstStyle/>
          <a:p>
            <a:fld id="{EF532708-9224-449C-9C95-8EEB84AC580C}" type="slidenum">
              <a:rPr lang="en-US" smtClean="0"/>
              <a:t>‹#›</a:t>
            </a:fld>
            <a:endParaRPr lang="en-US"/>
          </a:p>
        </p:txBody>
      </p:sp>
    </p:spTree>
    <p:extLst>
      <p:ext uri="{BB962C8B-B14F-4D97-AF65-F5344CB8AC3E}">
        <p14:creationId xmlns:p14="http://schemas.microsoft.com/office/powerpoint/2010/main" val="1264410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C0061-069E-3EAF-2442-F95693F59E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48A98EA-85A3-F7C3-1AB6-6F5CCE30E3F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731EAF8-693D-FFD8-D6C3-C4A0620FEC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F4420E-C1C1-0A72-D8A7-5730B968A01C}"/>
              </a:ext>
            </a:extLst>
          </p:cNvPr>
          <p:cNvSpPr>
            <a:spLocks noGrp="1"/>
          </p:cNvSpPr>
          <p:nvPr>
            <p:ph type="dt" sz="half" idx="10"/>
          </p:nvPr>
        </p:nvSpPr>
        <p:spPr/>
        <p:txBody>
          <a:bodyPr/>
          <a:lstStyle/>
          <a:p>
            <a:fld id="{BCEE94EC-2FE9-471C-A04C-B3D15891D83D}" type="datetimeFigureOut">
              <a:rPr lang="en-US" smtClean="0"/>
              <a:t>12/10/2023</a:t>
            </a:fld>
            <a:endParaRPr lang="en-US"/>
          </a:p>
        </p:txBody>
      </p:sp>
      <p:sp>
        <p:nvSpPr>
          <p:cNvPr id="6" name="Footer Placeholder 5">
            <a:extLst>
              <a:ext uri="{FF2B5EF4-FFF2-40B4-BE49-F238E27FC236}">
                <a16:creationId xmlns:a16="http://schemas.microsoft.com/office/drawing/2014/main" id="{FBD6A9B4-1D73-E637-E930-5840CD00B6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718753-2E33-3A50-3540-B24653464C43}"/>
              </a:ext>
            </a:extLst>
          </p:cNvPr>
          <p:cNvSpPr>
            <a:spLocks noGrp="1"/>
          </p:cNvSpPr>
          <p:nvPr>
            <p:ph type="sldNum" sz="quarter" idx="12"/>
          </p:nvPr>
        </p:nvSpPr>
        <p:spPr/>
        <p:txBody>
          <a:bodyPr/>
          <a:lstStyle/>
          <a:p>
            <a:fld id="{EF532708-9224-449C-9C95-8EEB84AC580C}" type="slidenum">
              <a:rPr lang="en-US" smtClean="0"/>
              <a:t>‹#›</a:t>
            </a:fld>
            <a:endParaRPr lang="en-US"/>
          </a:p>
        </p:txBody>
      </p:sp>
    </p:spTree>
    <p:extLst>
      <p:ext uri="{BB962C8B-B14F-4D97-AF65-F5344CB8AC3E}">
        <p14:creationId xmlns:p14="http://schemas.microsoft.com/office/powerpoint/2010/main" val="18174581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E8365-34DA-1BF1-A848-617AC4F587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907D123-D728-0328-C208-0076067AEF5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DBB44BA-80E3-5948-2D3B-1CB3A84851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5FB37D-093A-7F8A-0604-97589BB6C3EA}"/>
              </a:ext>
            </a:extLst>
          </p:cNvPr>
          <p:cNvSpPr>
            <a:spLocks noGrp="1"/>
          </p:cNvSpPr>
          <p:nvPr>
            <p:ph type="dt" sz="half" idx="10"/>
          </p:nvPr>
        </p:nvSpPr>
        <p:spPr/>
        <p:txBody>
          <a:bodyPr/>
          <a:lstStyle/>
          <a:p>
            <a:fld id="{BCEE94EC-2FE9-471C-A04C-B3D15891D83D}" type="datetimeFigureOut">
              <a:rPr lang="en-US" smtClean="0"/>
              <a:t>12/10/2023</a:t>
            </a:fld>
            <a:endParaRPr lang="en-US"/>
          </a:p>
        </p:txBody>
      </p:sp>
      <p:sp>
        <p:nvSpPr>
          <p:cNvPr id="6" name="Footer Placeholder 5">
            <a:extLst>
              <a:ext uri="{FF2B5EF4-FFF2-40B4-BE49-F238E27FC236}">
                <a16:creationId xmlns:a16="http://schemas.microsoft.com/office/drawing/2014/main" id="{FF8458A5-8C6B-65C9-99F2-AA39FD7EA3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370586-AC34-F656-5B82-CEB4EE420B76}"/>
              </a:ext>
            </a:extLst>
          </p:cNvPr>
          <p:cNvSpPr>
            <a:spLocks noGrp="1"/>
          </p:cNvSpPr>
          <p:nvPr>
            <p:ph type="sldNum" sz="quarter" idx="12"/>
          </p:nvPr>
        </p:nvSpPr>
        <p:spPr/>
        <p:txBody>
          <a:bodyPr/>
          <a:lstStyle/>
          <a:p>
            <a:fld id="{EF532708-9224-449C-9C95-8EEB84AC580C}" type="slidenum">
              <a:rPr lang="en-US" smtClean="0"/>
              <a:t>‹#›</a:t>
            </a:fld>
            <a:endParaRPr lang="en-US"/>
          </a:p>
        </p:txBody>
      </p:sp>
    </p:spTree>
    <p:extLst>
      <p:ext uri="{BB962C8B-B14F-4D97-AF65-F5344CB8AC3E}">
        <p14:creationId xmlns:p14="http://schemas.microsoft.com/office/powerpoint/2010/main" val="30839304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F137C8-7A99-203F-8B53-70DA038EE7B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15DEF72-DB7B-242E-67EA-F9E3375CEA8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7BB5D4-BA7B-DAD6-4B21-A997EF64A9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EE94EC-2FE9-471C-A04C-B3D15891D83D}" type="datetimeFigureOut">
              <a:rPr lang="en-US" smtClean="0"/>
              <a:t>12/10/2023</a:t>
            </a:fld>
            <a:endParaRPr lang="en-US"/>
          </a:p>
        </p:txBody>
      </p:sp>
      <p:sp>
        <p:nvSpPr>
          <p:cNvPr id="5" name="Footer Placeholder 4">
            <a:extLst>
              <a:ext uri="{FF2B5EF4-FFF2-40B4-BE49-F238E27FC236}">
                <a16:creationId xmlns:a16="http://schemas.microsoft.com/office/drawing/2014/main" id="{83E2D24B-E40E-65B9-055F-9E41B6A197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96FB74D-4E21-377A-5456-84AD6C4129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532708-9224-449C-9C95-8EEB84AC580C}" type="slidenum">
              <a:rPr lang="en-US" smtClean="0"/>
              <a:t>‹#›</a:t>
            </a:fld>
            <a:endParaRPr lang="en-US"/>
          </a:p>
        </p:txBody>
      </p:sp>
    </p:spTree>
    <p:extLst>
      <p:ext uri="{BB962C8B-B14F-4D97-AF65-F5344CB8AC3E}">
        <p14:creationId xmlns:p14="http://schemas.microsoft.com/office/powerpoint/2010/main" val="41667163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7">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9" name="Picture 9">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4D06137-AE11-4D2F-BAAE-56ABDB253BB3}"/>
              </a:ext>
            </a:extLst>
          </p:cNvPr>
          <p:cNvSpPr>
            <a:spLocks noGrp="1"/>
          </p:cNvSpPr>
          <p:nvPr>
            <p:ph type="ctrTitle"/>
          </p:nvPr>
        </p:nvSpPr>
        <p:spPr>
          <a:xfrm>
            <a:off x="3045368" y="2043663"/>
            <a:ext cx="6105194" cy="2031055"/>
          </a:xfrm>
        </p:spPr>
        <p:txBody>
          <a:bodyPr>
            <a:normAutofit/>
          </a:bodyPr>
          <a:lstStyle/>
          <a:p>
            <a:r>
              <a:rPr lang="en-US" sz="5600">
                <a:solidFill>
                  <a:srgbClr val="FFFFFF"/>
                </a:solidFill>
              </a:rPr>
              <a:t>The Parthian </a:t>
            </a:r>
            <a:r>
              <a:rPr lang="en-US" sz="5600" dirty="0">
                <a:solidFill>
                  <a:srgbClr val="FFFFFF"/>
                </a:solidFill>
              </a:rPr>
              <a:t>Empire</a:t>
            </a:r>
            <a:br>
              <a:rPr lang="en-US" sz="5600" dirty="0">
                <a:solidFill>
                  <a:srgbClr val="FFFFFF"/>
                </a:solidFill>
              </a:rPr>
            </a:br>
            <a:r>
              <a:rPr lang="en-US" sz="5600" dirty="0">
                <a:solidFill>
                  <a:srgbClr val="FFFFFF"/>
                </a:solidFill>
              </a:rPr>
              <a:t>Lesson 1</a:t>
            </a:r>
          </a:p>
        </p:txBody>
      </p:sp>
      <p:sp>
        <p:nvSpPr>
          <p:cNvPr id="3" name="Subtitle 2">
            <a:extLst>
              <a:ext uri="{FF2B5EF4-FFF2-40B4-BE49-F238E27FC236}">
                <a16:creationId xmlns:a16="http://schemas.microsoft.com/office/drawing/2014/main" id="{ADA41F5B-E1A9-4B00-B6B4-406E481677FC}"/>
              </a:ext>
            </a:extLst>
          </p:cNvPr>
          <p:cNvSpPr>
            <a:spLocks noGrp="1"/>
          </p:cNvSpPr>
          <p:nvPr>
            <p:ph type="subTitle" idx="1"/>
          </p:nvPr>
        </p:nvSpPr>
        <p:spPr>
          <a:xfrm>
            <a:off x="3045368" y="4074718"/>
            <a:ext cx="6105194" cy="682079"/>
          </a:xfrm>
        </p:spPr>
        <p:txBody>
          <a:bodyPr>
            <a:normAutofit fontScale="85000" lnSpcReduction="20000"/>
          </a:bodyPr>
          <a:lstStyle/>
          <a:p>
            <a:r>
              <a:rPr lang="en-US" dirty="0">
                <a:solidFill>
                  <a:srgbClr val="FFFFFF"/>
                </a:solidFill>
              </a:rPr>
              <a:t>241 BCE-224 CE</a:t>
            </a:r>
          </a:p>
          <a:p>
            <a:r>
              <a:rPr lang="en-US" dirty="0">
                <a:solidFill>
                  <a:srgbClr val="FFFFFF"/>
                </a:solidFill>
              </a:rPr>
              <a:t>(452 years)</a:t>
            </a:r>
          </a:p>
        </p:txBody>
      </p:sp>
      <p:pic>
        <p:nvPicPr>
          <p:cNvPr id="5" name="Picture 4">
            <a:extLst>
              <a:ext uri="{FF2B5EF4-FFF2-40B4-BE49-F238E27FC236}">
                <a16:creationId xmlns:a16="http://schemas.microsoft.com/office/drawing/2014/main" id="{ECE7B6B7-4787-6223-FBDC-20696621A40F}"/>
              </a:ext>
            </a:extLst>
          </p:cNvPr>
          <p:cNvPicPr>
            <a:picLocks noChangeAspect="1"/>
          </p:cNvPicPr>
          <p:nvPr/>
        </p:nvPicPr>
        <p:blipFill>
          <a:blip r:embed="rId3"/>
          <a:stretch>
            <a:fillRect/>
          </a:stretch>
        </p:blipFill>
        <p:spPr>
          <a:xfrm>
            <a:off x="657192" y="5038664"/>
            <a:ext cx="762066" cy="1409822"/>
          </a:xfrm>
          <a:prstGeom prst="rect">
            <a:avLst/>
          </a:prstGeom>
        </p:spPr>
      </p:pic>
    </p:spTree>
    <p:extLst>
      <p:ext uri="{BB962C8B-B14F-4D97-AF65-F5344CB8AC3E}">
        <p14:creationId xmlns:p14="http://schemas.microsoft.com/office/powerpoint/2010/main" val="13088409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D3D3A-DFB9-4628-84B7-11143C7BA10D}"/>
              </a:ext>
            </a:extLst>
          </p:cNvPr>
          <p:cNvSpPr>
            <a:spLocks noGrp="1"/>
          </p:cNvSpPr>
          <p:nvPr>
            <p:ph type="title"/>
          </p:nvPr>
        </p:nvSpPr>
        <p:spPr>
          <a:xfrm>
            <a:off x="804672" y="723578"/>
            <a:ext cx="3387106" cy="626251"/>
          </a:xfrm>
        </p:spPr>
        <p:txBody>
          <a:bodyPr>
            <a:normAutofit fontScale="90000"/>
          </a:bodyPr>
          <a:lstStyle/>
          <a:p>
            <a:r>
              <a:rPr lang="en-US" dirty="0"/>
              <a:t>Seleucid Rule</a:t>
            </a:r>
          </a:p>
        </p:txBody>
      </p:sp>
      <p:sp>
        <p:nvSpPr>
          <p:cNvPr id="3" name="Content Placeholder 2">
            <a:extLst>
              <a:ext uri="{FF2B5EF4-FFF2-40B4-BE49-F238E27FC236}">
                <a16:creationId xmlns:a16="http://schemas.microsoft.com/office/drawing/2014/main" id="{72EC5CCF-090B-4FC2-AE6F-B8E63F5BFE8B}"/>
              </a:ext>
            </a:extLst>
          </p:cNvPr>
          <p:cNvSpPr>
            <a:spLocks noGrp="1"/>
          </p:cNvSpPr>
          <p:nvPr>
            <p:ph idx="1"/>
          </p:nvPr>
        </p:nvSpPr>
        <p:spPr>
          <a:xfrm>
            <a:off x="307827" y="1567543"/>
            <a:ext cx="3883951" cy="4609419"/>
          </a:xfrm>
        </p:spPr>
        <p:txBody>
          <a:bodyPr vert="horz" lIns="91440" tIns="45720" rIns="91440" bIns="45720" rtlCol="0" anchor="t">
            <a:normAutofit/>
          </a:bodyPr>
          <a:lstStyle/>
          <a:p>
            <a:r>
              <a:rPr lang="en-US" sz="2000" dirty="0"/>
              <a:t>The Seleucids ruled over Iran from 320-250 BCE</a:t>
            </a:r>
          </a:p>
          <a:p>
            <a:r>
              <a:rPr lang="en-US" sz="2000" dirty="0"/>
              <a:t>The Seleucids tried to make their language, art and culture dominant</a:t>
            </a:r>
          </a:p>
          <a:p>
            <a:r>
              <a:rPr lang="en-US" sz="2000" dirty="0"/>
              <a:t>Their language was adopted by those in commerce and the natives who married the Greeks</a:t>
            </a:r>
          </a:p>
          <a:p>
            <a:r>
              <a:rPr lang="en-US" sz="2000" dirty="0"/>
              <a:t>Their language and culture did not deeply affect Iranians both those living in cities and rural areas</a:t>
            </a:r>
          </a:p>
          <a:p>
            <a:pPr marL="0" indent="0">
              <a:buNone/>
            </a:pPr>
            <a:endParaRPr lang="en-US" sz="3200" dirty="0"/>
          </a:p>
        </p:txBody>
      </p:sp>
      <p:sp>
        <p:nvSpPr>
          <p:cNvPr id="12" name="Rectangle 11">
            <a:extLst>
              <a:ext uri="{FF2B5EF4-FFF2-40B4-BE49-F238E27FC236}">
                <a16:creationId xmlns:a16="http://schemas.microsoft.com/office/drawing/2014/main" id="{EBB6D9F6-3E47-45AD-8461-718A3C87E3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8409" y="0"/>
            <a:ext cx="7653591" cy="6858000"/>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A3B16A00-A549-4B07-B8C2-4B3A966D9E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0141" y="321732"/>
            <a:ext cx="4111054" cy="3674848"/>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7F3AA714-3907-40A5-8252-EA6107C9C13E}"/>
              </a:ext>
            </a:extLst>
          </p:cNvPr>
          <p:cNvPicPr>
            <a:picLocks noChangeAspect="1"/>
          </p:cNvPicPr>
          <p:nvPr/>
        </p:nvPicPr>
        <p:blipFill>
          <a:blip r:embed="rId2"/>
          <a:stretch>
            <a:fillRect/>
          </a:stretch>
        </p:blipFill>
        <p:spPr>
          <a:xfrm>
            <a:off x="5009463" y="740784"/>
            <a:ext cx="3775899" cy="2828279"/>
          </a:xfrm>
          <a:prstGeom prst="rect">
            <a:avLst/>
          </a:prstGeom>
        </p:spPr>
      </p:pic>
      <p:sp>
        <p:nvSpPr>
          <p:cNvPr id="16" name="Rectangle 15">
            <a:extLst>
              <a:ext uri="{FF2B5EF4-FFF2-40B4-BE49-F238E27FC236}">
                <a16:creationId xmlns:a16="http://schemas.microsoft.com/office/drawing/2014/main" id="{33B86BAE-87B4-4192-ABB2-627FFC965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8156" y="321732"/>
            <a:ext cx="2766017" cy="3026832"/>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11961F18-90FE-452F-A34E-317F31F1E70A}"/>
              </a:ext>
            </a:extLst>
          </p:cNvPr>
          <p:cNvPicPr>
            <a:picLocks noChangeAspect="1"/>
          </p:cNvPicPr>
          <p:nvPr/>
        </p:nvPicPr>
        <p:blipFill>
          <a:blip r:embed="rId3"/>
          <a:stretch>
            <a:fillRect/>
          </a:stretch>
        </p:blipFill>
        <p:spPr>
          <a:xfrm>
            <a:off x="9479715" y="474133"/>
            <a:ext cx="2038350" cy="2717800"/>
          </a:xfrm>
          <a:prstGeom prst="rect">
            <a:avLst/>
          </a:prstGeom>
        </p:spPr>
      </p:pic>
      <p:sp>
        <p:nvSpPr>
          <p:cNvPr id="18" name="Rectangle 17">
            <a:extLst>
              <a:ext uri="{FF2B5EF4-FFF2-40B4-BE49-F238E27FC236}">
                <a16:creationId xmlns:a16="http://schemas.microsoft.com/office/drawing/2014/main" id="{22BB4F03-4463-45CC-89A7-8E03412EDD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0141" y="4155753"/>
            <a:ext cx="4111054" cy="2380509"/>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F279CA06-6AB7-4280-9309-A8FC56042037}"/>
              </a:ext>
            </a:extLst>
          </p:cNvPr>
          <p:cNvPicPr>
            <a:picLocks noChangeAspect="1"/>
          </p:cNvPicPr>
          <p:nvPr/>
        </p:nvPicPr>
        <p:blipFill>
          <a:blip r:embed="rId4"/>
          <a:stretch>
            <a:fillRect/>
          </a:stretch>
        </p:blipFill>
        <p:spPr>
          <a:xfrm>
            <a:off x="5009463" y="4407114"/>
            <a:ext cx="3775899" cy="1887949"/>
          </a:xfrm>
          <a:prstGeom prst="rect">
            <a:avLst/>
          </a:prstGeom>
        </p:spPr>
      </p:pic>
      <p:sp>
        <p:nvSpPr>
          <p:cNvPr id="20" name="Rectangle 19">
            <a:extLst>
              <a:ext uri="{FF2B5EF4-FFF2-40B4-BE49-F238E27FC236}">
                <a16:creationId xmlns:a16="http://schemas.microsoft.com/office/drawing/2014/main" id="{80E1AEAE-1F52-4C29-925C-27738417E9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8156" y="3509431"/>
            <a:ext cx="2766017" cy="3026832"/>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2769A8E8-5BF6-4E93-B4A8-1FEE2AEB8806}"/>
              </a:ext>
            </a:extLst>
          </p:cNvPr>
          <p:cNvPicPr>
            <a:picLocks noChangeAspect="1"/>
          </p:cNvPicPr>
          <p:nvPr/>
        </p:nvPicPr>
        <p:blipFill>
          <a:blip r:embed="rId5"/>
          <a:stretch>
            <a:fillRect/>
          </a:stretch>
        </p:blipFill>
        <p:spPr>
          <a:xfrm>
            <a:off x="9279639" y="3807829"/>
            <a:ext cx="2438503" cy="2438503"/>
          </a:xfrm>
          <a:prstGeom prst="rect">
            <a:avLst/>
          </a:prstGeom>
        </p:spPr>
      </p:pic>
    </p:spTree>
    <p:extLst>
      <p:ext uri="{BB962C8B-B14F-4D97-AF65-F5344CB8AC3E}">
        <p14:creationId xmlns:p14="http://schemas.microsoft.com/office/powerpoint/2010/main" val="1464409257"/>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AF267-2677-4F04-940F-D1CD3D15501D}"/>
              </a:ext>
            </a:extLst>
          </p:cNvPr>
          <p:cNvSpPr>
            <a:spLocks noGrp="1"/>
          </p:cNvSpPr>
          <p:nvPr>
            <p:ph type="title"/>
          </p:nvPr>
        </p:nvSpPr>
        <p:spPr>
          <a:xfrm>
            <a:off x="838200" y="228600"/>
            <a:ext cx="4595071" cy="1251857"/>
          </a:xfrm>
        </p:spPr>
        <p:txBody>
          <a:bodyPr>
            <a:normAutofit/>
          </a:bodyPr>
          <a:lstStyle/>
          <a:p>
            <a:r>
              <a:rPr lang="en-US" b="1" dirty="0"/>
              <a:t>Around 250 BCE</a:t>
            </a:r>
          </a:p>
        </p:txBody>
      </p:sp>
      <p:sp>
        <p:nvSpPr>
          <p:cNvPr id="3" name="Content Placeholder 2">
            <a:extLst>
              <a:ext uri="{FF2B5EF4-FFF2-40B4-BE49-F238E27FC236}">
                <a16:creationId xmlns:a16="http://schemas.microsoft.com/office/drawing/2014/main" id="{CD85B486-A77E-442A-8323-90277CA54BBB}"/>
              </a:ext>
            </a:extLst>
          </p:cNvPr>
          <p:cNvSpPr>
            <a:spLocks noGrp="1"/>
          </p:cNvSpPr>
          <p:nvPr>
            <p:ph idx="1"/>
          </p:nvPr>
        </p:nvSpPr>
        <p:spPr>
          <a:xfrm>
            <a:off x="435429" y="1371601"/>
            <a:ext cx="4997842" cy="4805362"/>
          </a:xfrm>
        </p:spPr>
        <p:txBody>
          <a:bodyPr>
            <a:normAutofit lnSpcReduction="10000"/>
          </a:bodyPr>
          <a:lstStyle/>
          <a:p>
            <a:r>
              <a:rPr lang="en-US" sz="3200" dirty="0"/>
              <a:t>A group of Aryan tribes from </a:t>
            </a:r>
            <a:r>
              <a:rPr lang="en-US" sz="3200" dirty="0" err="1"/>
              <a:t>Dahae</a:t>
            </a:r>
            <a:r>
              <a:rPr lang="en-US" sz="3200" dirty="0"/>
              <a:t>, who had settled in northeastern part of Iran named </a:t>
            </a:r>
            <a:r>
              <a:rPr lang="en-US" sz="3200" dirty="0" err="1"/>
              <a:t>Parni</a:t>
            </a:r>
            <a:r>
              <a:rPr lang="en-US" sz="3200" dirty="0"/>
              <a:t>, moved south</a:t>
            </a:r>
          </a:p>
          <a:p>
            <a:r>
              <a:rPr lang="en-US" sz="3200" dirty="0"/>
              <a:t>They entered the Iranian plateau through </a:t>
            </a:r>
            <a:r>
              <a:rPr lang="en-US" sz="3200" dirty="0" err="1"/>
              <a:t>Atrak</a:t>
            </a:r>
            <a:r>
              <a:rPr lang="en-US" sz="3200" dirty="0"/>
              <a:t> Valley</a:t>
            </a:r>
          </a:p>
          <a:p>
            <a:r>
              <a:rPr lang="en-US" sz="3200" dirty="0"/>
              <a:t>In the ancient city of Iran named </a:t>
            </a:r>
            <a:r>
              <a:rPr lang="en-US" sz="3200" dirty="0" err="1"/>
              <a:t>Asaak</a:t>
            </a:r>
            <a:r>
              <a:rPr lang="en-US" sz="3200" dirty="0"/>
              <a:t>, they established their capital</a:t>
            </a:r>
          </a:p>
        </p:txBody>
      </p:sp>
      <p:sp>
        <p:nvSpPr>
          <p:cNvPr id="18" name="Rectangle 10">
            <a:extLst>
              <a:ext uri="{FF2B5EF4-FFF2-40B4-BE49-F238E27FC236}">
                <a16:creationId xmlns:a16="http://schemas.microsoft.com/office/drawing/2014/main" id="{003713C1-2FB2-413B-BF91-3AE41726FB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0991" y="3474720"/>
            <a:ext cx="6100914" cy="33832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2">
            <a:extLst>
              <a:ext uri="{FF2B5EF4-FFF2-40B4-BE49-F238E27FC236}">
                <a16:creationId xmlns:a16="http://schemas.microsoft.com/office/drawing/2014/main" id="{90795B4D-5022-4A7F-A01D-8D880B7CD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99584" y="0"/>
            <a:ext cx="6192415" cy="6858000"/>
          </a:xfrm>
          <a:prstGeom prst="rect">
            <a:avLst/>
          </a:prstGeom>
          <a:solidFill>
            <a:schemeClr val="tx1">
              <a:lumMod val="85000"/>
              <a:lumOff val="1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4">
            <a:extLst>
              <a:ext uri="{FF2B5EF4-FFF2-40B4-BE49-F238E27FC236}">
                <a16:creationId xmlns:a16="http://schemas.microsoft.com/office/drawing/2014/main" id="{AFD19018-DE7C-4796-ADF2-AD2EB0FC0D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0"/>
            <a:ext cx="3002281" cy="33832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112AD79F-F27B-448C-9ED6-B5B2903F4A89}"/>
              </a:ext>
            </a:extLst>
          </p:cNvPr>
          <p:cNvPicPr>
            <a:picLocks noChangeAspect="1"/>
          </p:cNvPicPr>
          <p:nvPr/>
        </p:nvPicPr>
        <p:blipFill>
          <a:blip r:embed="rId2"/>
          <a:stretch>
            <a:fillRect/>
          </a:stretch>
        </p:blipFill>
        <p:spPr>
          <a:xfrm>
            <a:off x="6090991" y="228600"/>
            <a:ext cx="3007289" cy="3154679"/>
          </a:xfrm>
          <a:prstGeom prst="rect">
            <a:avLst/>
          </a:prstGeom>
        </p:spPr>
      </p:pic>
      <p:sp>
        <p:nvSpPr>
          <p:cNvPr id="17" name="Rectangle 16">
            <a:extLst>
              <a:ext uri="{FF2B5EF4-FFF2-40B4-BE49-F238E27FC236}">
                <a16:creationId xmlns:a16="http://schemas.microsoft.com/office/drawing/2014/main" id="{B1A0A2C2-4F85-44AF-8708-8DCA4B550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9624" y="0"/>
            <a:ext cx="3002281" cy="33832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521A5FEE-0BB2-4FA5-A7F0-14CAF14268A6}"/>
              </a:ext>
            </a:extLst>
          </p:cNvPr>
          <p:cNvPicPr>
            <a:picLocks noChangeAspect="1"/>
          </p:cNvPicPr>
          <p:nvPr/>
        </p:nvPicPr>
        <p:blipFill>
          <a:blip r:embed="rId3"/>
          <a:stretch>
            <a:fillRect/>
          </a:stretch>
        </p:blipFill>
        <p:spPr>
          <a:xfrm>
            <a:off x="9502775" y="783528"/>
            <a:ext cx="2364317" cy="1816225"/>
          </a:xfrm>
          <a:prstGeom prst="rect">
            <a:avLst/>
          </a:prstGeom>
        </p:spPr>
      </p:pic>
      <p:pic>
        <p:nvPicPr>
          <p:cNvPr id="5" name="Picture 4">
            <a:extLst>
              <a:ext uri="{FF2B5EF4-FFF2-40B4-BE49-F238E27FC236}">
                <a16:creationId xmlns:a16="http://schemas.microsoft.com/office/drawing/2014/main" id="{A539ED79-225A-4C0F-BBB3-534BBC7BCA25}"/>
              </a:ext>
            </a:extLst>
          </p:cNvPr>
          <p:cNvPicPr>
            <a:picLocks noChangeAspect="1"/>
          </p:cNvPicPr>
          <p:nvPr/>
        </p:nvPicPr>
        <p:blipFill>
          <a:blip r:embed="rId4"/>
          <a:stretch>
            <a:fillRect/>
          </a:stretch>
        </p:blipFill>
        <p:spPr>
          <a:xfrm>
            <a:off x="6420908" y="3830586"/>
            <a:ext cx="5446184" cy="2491629"/>
          </a:xfrm>
          <a:prstGeom prst="rect">
            <a:avLst/>
          </a:prstGeom>
        </p:spPr>
      </p:pic>
    </p:spTree>
    <p:extLst>
      <p:ext uri="{BB962C8B-B14F-4D97-AF65-F5344CB8AC3E}">
        <p14:creationId xmlns:p14="http://schemas.microsoft.com/office/powerpoint/2010/main" val="3787604796"/>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2"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 name="Title 1">
            <a:extLst>
              <a:ext uri="{FF2B5EF4-FFF2-40B4-BE49-F238E27FC236}">
                <a16:creationId xmlns:a16="http://schemas.microsoft.com/office/drawing/2014/main" id="{81771F7A-18A0-452A-BDCF-05BA9ED2AB39}"/>
              </a:ext>
            </a:extLst>
          </p:cNvPr>
          <p:cNvSpPr>
            <a:spLocks noGrp="1"/>
          </p:cNvSpPr>
          <p:nvPr>
            <p:ph type="title"/>
          </p:nvPr>
        </p:nvSpPr>
        <p:spPr>
          <a:xfrm>
            <a:off x="1047280" y="759805"/>
            <a:ext cx="10306520" cy="1325563"/>
          </a:xfrm>
        </p:spPr>
        <p:txBody>
          <a:bodyPr>
            <a:normAutofit/>
          </a:bodyPr>
          <a:lstStyle/>
          <a:p>
            <a:r>
              <a:rPr lang="en-US" sz="4000">
                <a:solidFill>
                  <a:srgbClr val="FFFFFF"/>
                </a:solidFill>
              </a:rPr>
              <a:t>Seleucid Rule</a:t>
            </a:r>
          </a:p>
        </p:txBody>
      </p:sp>
      <p:sp>
        <p:nvSpPr>
          <p:cNvPr id="3" name="Content Placeholder 2">
            <a:extLst>
              <a:ext uri="{FF2B5EF4-FFF2-40B4-BE49-F238E27FC236}">
                <a16:creationId xmlns:a16="http://schemas.microsoft.com/office/drawing/2014/main" id="{DBBE1AB7-A8EA-4A62-AD51-3A70806A9B79}"/>
              </a:ext>
            </a:extLst>
          </p:cNvPr>
          <p:cNvSpPr>
            <a:spLocks noGrp="1"/>
          </p:cNvSpPr>
          <p:nvPr>
            <p:ph idx="1"/>
          </p:nvPr>
        </p:nvSpPr>
        <p:spPr>
          <a:xfrm>
            <a:off x="1047280" y="2494450"/>
            <a:ext cx="4745225" cy="4058750"/>
          </a:xfrm>
        </p:spPr>
        <p:txBody>
          <a:bodyPr>
            <a:normAutofit lnSpcReduction="10000"/>
          </a:bodyPr>
          <a:lstStyle/>
          <a:p>
            <a:r>
              <a:rPr lang="en-US" sz="2000" dirty="0"/>
              <a:t>Seleucids adapted the Persian use of satrapies (provinces)</a:t>
            </a:r>
          </a:p>
          <a:p>
            <a:r>
              <a:rPr lang="en-US" sz="2000" dirty="0"/>
              <a:t>Parthia was one of the satrapy ruled by a Greek satrap</a:t>
            </a:r>
          </a:p>
          <a:p>
            <a:r>
              <a:rPr lang="en-US" sz="2000" dirty="0"/>
              <a:t>In 245 BCE, </a:t>
            </a:r>
            <a:r>
              <a:rPr lang="en-US" sz="2000" dirty="0" err="1"/>
              <a:t>Andragoras</a:t>
            </a:r>
            <a:r>
              <a:rPr lang="en-US" sz="2000" dirty="0"/>
              <a:t> the satrap of Parthia revolted from the new Seleucid king Seleucid II who had just ascended the throne</a:t>
            </a:r>
          </a:p>
          <a:p>
            <a:r>
              <a:rPr lang="en-US" sz="2000" dirty="0"/>
              <a:t>The </a:t>
            </a:r>
            <a:r>
              <a:rPr lang="en-US" sz="2000" dirty="0" err="1"/>
              <a:t>Parni</a:t>
            </a:r>
            <a:r>
              <a:rPr lang="en-US" sz="2000" dirty="0"/>
              <a:t> tribe used the situation to their advantage </a:t>
            </a:r>
          </a:p>
          <a:p>
            <a:r>
              <a:rPr lang="en-US" sz="2000" dirty="0"/>
              <a:t>In 247 BCE in the city of </a:t>
            </a:r>
            <a:r>
              <a:rPr lang="en-US" sz="2000" dirty="0" err="1"/>
              <a:t>Asaak</a:t>
            </a:r>
            <a:r>
              <a:rPr lang="en-US" sz="2000" dirty="0"/>
              <a:t>, they crowned Arsaces (</a:t>
            </a:r>
            <a:r>
              <a:rPr lang="en-US" sz="2000" dirty="0" err="1"/>
              <a:t>Ashk</a:t>
            </a:r>
            <a:r>
              <a:rPr lang="en-US" sz="2000" dirty="0"/>
              <a:t> in Persian) as their king</a:t>
            </a:r>
          </a:p>
          <a:p>
            <a:endParaRPr lang="en-US" sz="1700" dirty="0"/>
          </a:p>
        </p:txBody>
      </p:sp>
      <p:pic>
        <p:nvPicPr>
          <p:cNvPr id="4" name="Picture 3">
            <a:extLst>
              <a:ext uri="{FF2B5EF4-FFF2-40B4-BE49-F238E27FC236}">
                <a16:creationId xmlns:a16="http://schemas.microsoft.com/office/drawing/2014/main" id="{A54A83EF-731A-4E95-9D7C-73E288C49EFA}"/>
              </a:ext>
            </a:extLst>
          </p:cNvPr>
          <p:cNvPicPr>
            <a:picLocks noChangeAspect="1"/>
          </p:cNvPicPr>
          <p:nvPr/>
        </p:nvPicPr>
        <p:blipFill rotWithShape="1">
          <a:blip r:embed="rId2"/>
          <a:srcRect l="4262" r="12177" b="-3"/>
          <a:stretch/>
        </p:blipFill>
        <p:spPr>
          <a:xfrm>
            <a:off x="6098892" y="2492376"/>
            <a:ext cx="4802404" cy="3563372"/>
          </a:xfrm>
          <a:prstGeom prst="rect">
            <a:avLst/>
          </a:prstGeom>
        </p:spPr>
      </p:pic>
    </p:spTree>
    <p:extLst>
      <p:ext uri="{BB962C8B-B14F-4D97-AF65-F5344CB8AC3E}">
        <p14:creationId xmlns:p14="http://schemas.microsoft.com/office/powerpoint/2010/main" val="9025895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9899462-FC16-43B0-966B-FCA2634507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654295" y="478232"/>
            <a:ext cx="7034121" cy="5918673"/>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FBD2453-5599-4049-8C37-5AEB43364A4B}"/>
              </a:ext>
            </a:extLst>
          </p:cNvPr>
          <p:cNvSpPr>
            <a:spLocks noGrp="1"/>
          </p:cNvSpPr>
          <p:nvPr>
            <p:ph type="title"/>
          </p:nvPr>
        </p:nvSpPr>
        <p:spPr>
          <a:xfrm>
            <a:off x="5297762" y="1053711"/>
            <a:ext cx="5638994" cy="1424446"/>
          </a:xfrm>
        </p:spPr>
        <p:txBody>
          <a:bodyPr>
            <a:normAutofit/>
          </a:bodyPr>
          <a:lstStyle/>
          <a:p>
            <a:r>
              <a:rPr lang="en-US" sz="3100" dirty="0">
                <a:solidFill>
                  <a:srgbClr val="FFFFFF"/>
                </a:solidFill>
              </a:rPr>
              <a:t>Arsaces I (</a:t>
            </a:r>
            <a:r>
              <a:rPr lang="en-US" sz="3100" dirty="0" err="1">
                <a:solidFill>
                  <a:srgbClr val="FFFFFF"/>
                </a:solidFill>
              </a:rPr>
              <a:t>Ashk</a:t>
            </a:r>
            <a:r>
              <a:rPr lang="en-US" sz="3100" dirty="0">
                <a:solidFill>
                  <a:srgbClr val="FFFFFF"/>
                </a:solidFill>
              </a:rPr>
              <a:t> in Old Persian-Ashkan in Modern Persian)</a:t>
            </a:r>
            <a:br>
              <a:rPr lang="en-US" sz="3100" dirty="0">
                <a:solidFill>
                  <a:srgbClr val="FFFFFF"/>
                </a:solidFill>
              </a:rPr>
            </a:br>
            <a:r>
              <a:rPr lang="en-US" sz="3100" dirty="0">
                <a:solidFill>
                  <a:srgbClr val="FFFFFF"/>
                </a:solidFill>
              </a:rPr>
              <a:t>247-217 BCE</a:t>
            </a:r>
          </a:p>
        </p:txBody>
      </p:sp>
      <p:pic>
        <p:nvPicPr>
          <p:cNvPr id="5" name="Picture 4">
            <a:extLst>
              <a:ext uri="{FF2B5EF4-FFF2-40B4-BE49-F238E27FC236}">
                <a16:creationId xmlns:a16="http://schemas.microsoft.com/office/drawing/2014/main" id="{18808D4F-5BFB-4257-9AF0-DE08191A20E0}"/>
              </a:ext>
            </a:extLst>
          </p:cNvPr>
          <p:cNvPicPr>
            <a:picLocks noChangeAspect="1"/>
          </p:cNvPicPr>
          <p:nvPr/>
        </p:nvPicPr>
        <p:blipFill>
          <a:blip r:embed="rId2"/>
          <a:stretch>
            <a:fillRect/>
          </a:stretch>
        </p:blipFill>
        <p:spPr>
          <a:xfrm>
            <a:off x="484157" y="478232"/>
            <a:ext cx="3658187" cy="2789902"/>
          </a:xfrm>
          <a:prstGeom prst="rect">
            <a:avLst/>
          </a:prstGeom>
        </p:spPr>
      </p:pic>
      <p:cxnSp>
        <p:nvCxnSpPr>
          <p:cNvPr id="12" name="Straight Connector 11">
            <a:extLst>
              <a:ext uri="{FF2B5EF4-FFF2-40B4-BE49-F238E27FC236}">
                <a16:creationId xmlns:a16="http://schemas.microsoft.com/office/drawing/2014/main" id="{AAFEA932-2DF1-410C-A00A-7A1E7DBF75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30098" y="2639023"/>
            <a:ext cx="4562441" cy="0"/>
          </a:xfrm>
          <a:prstGeom prst="line">
            <a:avLst/>
          </a:prstGeom>
          <a:ln w="22225">
            <a:solidFill>
              <a:srgbClr val="E7E6E6"/>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91E29E0C-C9E5-4FA1-94C8-CACD27D2B444}"/>
              </a:ext>
            </a:extLst>
          </p:cNvPr>
          <p:cNvPicPr>
            <a:picLocks noChangeAspect="1"/>
          </p:cNvPicPr>
          <p:nvPr/>
        </p:nvPicPr>
        <p:blipFill>
          <a:blip r:embed="rId3"/>
          <a:stretch>
            <a:fillRect/>
          </a:stretch>
        </p:blipFill>
        <p:spPr>
          <a:xfrm>
            <a:off x="481886" y="4110907"/>
            <a:ext cx="3662730" cy="1746840"/>
          </a:xfrm>
          <a:prstGeom prst="rect">
            <a:avLst/>
          </a:prstGeom>
        </p:spPr>
      </p:pic>
      <p:sp>
        <p:nvSpPr>
          <p:cNvPr id="3" name="Content Placeholder 2">
            <a:extLst>
              <a:ext uri="{FF2B5EF4-FFF2-40B4-BE49-F238E27FC236}">
                <a16:creationId xmlns:a16="http://schemas.microsoft.com/office/drawing/2014/main" id="{43901DD8-FC3A-424D-8EA4-723D863F32B8}"/>
              </a:ext>
            </a:extLst>
          </p:cNvPr>
          <p:cNvSpPr>
            <a:spLocks noGrp="1"/>
          </p:cNvSpPr>
          <p:nvPr>
            <p:ph idx="1"/>
          </p:nvPr>
        </p:nvSpPr>
        <p:spPr>
          <a:xfrm>
            <a:off x="5297762" y="2799889"/>
            <a:ext cx="5747187" cy="2987543"/>
          </a:xfrm>
        </p:spPr>
        <p:txBody>
          <a:bodyPr anchor="t">
            <a:normAutofit/>
          </a:bodyPr>
          <a:lstStyle/>
          <a:p>
            <a:r>
              <a:rPr lang="en-US" sz="2400" dirty="0">
                <a:solidFill>
                  <a:srgbClr val="FFFFFF"/>
                </a:solidFill>
              </a:rPr>
              <a:t>Arsaces first occupied the small region of </a:t>
            </a:r>
            <a:r>
              <a:rPr lang="en-US" sz="2400" dirty="0" err="1">
                <a:solidFill>
                  <a:srgbClr val="FFFFFF"/>
                </a:solidFill>
              </a:rPr>
              <a:t>Asaak</a:t>
            </a:r>
            <a:r>
              <a:rPr lang="en-US" sz="2400" dirty="0">
                <a:solidFill>
                  <a:srgbClr val="FFFFFF"/>
                </a:solidFill>
              </a:rPr>
              <a:t> but under the leadership of Parthian kings the region grew</a:t>
            </a:r>
          </a:p>
          <a:p>
            <a:r>
              <a:rPr lang="en-US" sz="2400" dirty="0">
                <a:solidFill>
                  <a:srgbClr val="FFFFFF"/>
                </a:solidFill>
              </a:rPr>
              <a:t>The empire that later came to be known as Parthian Empire got its name from the satrapy or land that </a:t>
            </a:r>
            <a:r>
              <a:rPr lang="en-US" sz="2400" dirty="0" err="1">
                <a:solidFill>
                  <a:srgbClr val="FFFFFF"/>
                </a:solidFill>
              </a:rPr>
              <a:t>Parni</a:t>
            </a:r>
            <a:r>
              <a:rPr lang="en-US" sz="2400" dirty="0">
                <a:solidFill>
                  <a:srgbClr val="FFFFFF"/>
                </a:solidFill>
              </a:rPr>
              <a:t> tribe under kingship of Arsaces I occupied</a:t>
            </a:r>
          </a:p>
          <a:p>
            <a:endParaRPr lang="en-US" sz="2400" dirty="0">
              <a:solidFill>
                <a:srgbClr val="FFFFFF"/>
              </a:solidFill>
            </a:endParaRPr>
          </a:p>
        </p:txBody>
      </p:sp>
    </p:spTree>
    <p:extLst>
      <p:ext uri="{BB962C8B-B14F-4D97-AF65-F5344CB8AC3E}">
        <p14:creationId xmlns:p14="http://schemas.microsoft.com/office/powerpoint/2010/main" val="1199362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lose-up of a coin&#10;&#10;Description automatically generated">
            <a:extLst>
              <a:ext uri="{FF2B5EF4-FFF2-40B4-BE49-F238E27FC236}">
                <a16:creationId xmlns:a16="http://schemas.microsoft.com/office/drawing/2014/main" id="{FFC5DF18-9D02-481D-AEAA-D4EE4A7E0162}"/>
              </a:ext>
            </a:extLst>
          </p:cNvPr>
          <p:cNvPicPr>
            <a:picLocks noChangeAspect="1"/>
          </p:cNvPicPr>
          <p:nvPr/>
        </p:nvPicPr>
        <p:blipFill rotWithShape="1">
          <a:blip r:embed="rId2"/>
          <a:srcRect t="3000" r="2" b="3164"/>
          <a:stretch/>
        </p:blipFill>
        <p:spPr>
          <a:xfrm>
            <a:off x="4883025" y="10"/>
            <a:ext cx="7308975"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pic>
        <p:nvPicPr>
          <p:cNvPr id="7" name="Picture 6" descr="Map&#10;&#10;Description automatically generated">
            <a:extLst>
              <a:ext uri="{FF2B5EF4-FFF2-40B4-BE49-F238E27FC236}">
                <a16:creationId xmlns:a16="http://schemas.microsoft.com/office/drawing/2014/main" id="{396551D4-99F9-44E4-8244-25B636118B28}"/>
              </a:ext>
            </a:extLst>
          </p:cNvPr>
          <p:cNvPicPr>
            <a:picLocks noChangeAspect="1"/>
          </p:cNvPicPr>
          <p:nvPr/>
        </p:nvPicPr>
        <p:blipFill rotWithShape="1">
          <a:blip r:embed="rId3"/>
          <a:srcRect t="14812" r="-2" b="15430"/>
          <a:stretch/>
        </p:blipFill>
        <p:spPr>
          <a:xfrm>
            <a:off x="4883025" y="3493008"/>
            <a:ext cx="7308975"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 useBgFill="1">
        <p:nvSpPr>
          <p:cNvPr id="27" name="Freeform: Shape 26">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9" name="Freeform: Shape 28">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7332"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67E848C1-DADA-436B-B5C7-7B49D18F53B8}"/>
              </a:ext>
            </a:extLst>
          </p:cNvPr>
          <p:cNvSpPr>
            <a:spLocks noGrp="1"/>
          </p:cNvSpPr>
          <p:nvPr>
            <p:ph type="title"/>
          </p:nvPr>
        </p:nvSpPr>
        <p:spPr>
          <a:xfrm>
            <a:off x="448056" y="859536"/>
            <a:ext cx="4832802" cy="1243584"/>
          </a:xfrm>
        </p:spPr>
        <p:txBody>
          <a:bodyPr>
            <a:normAutofit/>
          </a:bodyPr>
          <a:lstStyle/>
          <a:p>
            <a:r>
              <a:rPr lang="en-US" sz="2600"/>
              <a:t>Mithridates (Mehrdad in Persian)</a:t>
            </a:r>
            <a:br>
              <a:rPr lang="en-US" sz="2600"/>
            </a:br>
            <a:r>
              <a:rPr lang="en-US" sz="2600"/>
              <a:t>171-132 BCE</a:t>
            </a:r>
          </a:p>
        </p:txBody>
      </p:sp>
      <p:sp>
        <p:nvSpPr>
          <p:cNvPr id="31" name="Rectangle 30">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33" name="Rectangle 32">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237C2CD8-B526-4FE4-9BAB-1948D3D0862A}"/>
              </a:ext>
            </a:extLst>
          </p:cNvPr>
          <p:cNvSpPr>
            <a:spLocks noGrp="1"/>
          </p:cNvSpPr>
          <p:nvPr>
            <p:ph idx="1"/>
          </p:nvPr>
        </p:nvSpPr>
        <p:spPr>
          <a:xfrm>
            <a:off x="448056" y="2512611"/>
            <a:ext cx="4832803" cy="3664351"/>
          </a:xfrm>
        </p:spPr>
        <p:txBody>
          <a:bodyPr>
            <a:normAutofit/>
          </a:bodyPr>
          <a:lstStyle/>
          <a:p>
            <a:r>
              <a:rPr lang="en-US" sz="1900" dirty="0"/>
              <a:t>Under his kingship, Parthia reached its greatest extent</a:t>
            </a:r>
          </a:p>
          <a:p>
            <a:r>
              <a:rPr lang="en-US" sz="1900" dirty="0"/>
              <a:t>He conquered Bactria (India and China’s neighbor) in 168 BCE</a:t>
            </a:r>
          </a:p>
          <a:p>
            <a:r>
              <a:rPr lang="en-US" sz="1900" dirty="0"/>
              <a:t>After a 9-year war, Media was added to Parthia in 151 BCE</a:t>
            </a:r>
          </a:p>
          <a:p>
            <a:r>
              <a:rPr lang="en-US" sz="1900" dirty="0"/>
              <a:t>After a 4-year rest and re-booting his military at </a:t>
            </a:r>
            <a:r>
              <a:rPr lang="en-US" sz="1900" dirty="0" err="1"/>
              <a:t>Hyrcania</a:t>
            </a:r>
            <a:r>
              <a:rPr lang="en-US" sz="1900" dirty="0"/>
              <a:t>, he marched to Mesopotamia and captured Seleucid’s capital in 144 BCE </a:t>
            </a:r>
          </a:p>
          <a:p>
            <a:r>
              <a:rPr lang="en-US" sz="1900" dirty="0"/>
              <a:t>141 BCE he took Babylon</a:t>
            </a:r>
          </a:p>
          <a:p>
            <a:r>
              <a:rPr lang="en-US" sz="1900" dirty="0"/>
              <a:t>He marched to Elamite and to city of Susa</a:t>
            </a:r>
          </a:p>
        </p:txBody>
      </p:sp>
    </p:spTree>
    <p:extLst>
      <p:ext uri="{BB962C8B-B14F-4D97-AF65-F5344CB8AC3E}">
        <p14:creationId xmlns:p14="http://schemas.microsoft.com/office/powerpoint/2010/main" val="36052223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54A9B7-AB4E-55C5-4E9B-83DDFB5A9284}"/>
              </a:ext>
            </a:extLst>
          </p:cNvPr>
          <p:cNvSpPr>
            <a:spLocks noGrp="1"/>
          </p:cNvSpPr>
          <p:nvPr>
            <p:ph type="title"/>
          </p:nvPr>
        </p:nvSpPr>
        <p:spPr>
          <a:xfrm>
            <a:off x="572493" y="238539"/>
            <a:ext cx="11018520" cy="1434415"/>
          </a:xfrm>
        </p:spPr>
        <p:txBody>
          <a:bodyPr anchor="b">
            <a:normAutofit/>
          </a:bodyPr>
          <a:lstStyle/>
          <a:p>
            <a:r>
              <a:rPr lang="en-US" sz="5400"/>
              <a:t>Mithridates II (ca. 124-88 BCE)</a:t>
            </a:r>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01BD2FA-A426-B7EC-2BC5-B7A02F50B278}"/>
              </a:ext>
            </a:extLst>
          </p:cNvPr>
          <p:cNvSpPr>
            <a:spLocks noGrp="1"/>
          </p:cNvSpPr>
          <p:nvPr>
            <p:ph idx="1"/>
          </p:nvPr>
        </p:nvSpPr>
        <p:spPr>
          <a:xfrm>
            <a:off x="572493" y="2071316"/>
            <a:ext cx="6713552" cy="4119172"/>
          </a:xfrm>
        </p:spPr>
        <p:txBody>
          <a:bodyPr anchor="t">
            <a:normAutofit lnSpcReduction="10000"/>
          </a:bodyPr>
          <a:lstStyle/>
          <a:p>
            <a:r>
              <a:rPr lang="en-US" sz="2200" dirty="0">
                <a:effectLst/>
                <a:latin typeface="Calibri" panose="020F0502020204030204" pitchFamily="34" charset="0"/>
                <a:ea typeface="Calibri" panose="020F0502020204030204" pitchFamily="34" charset="0"/>
              </a:rPr>
              <a:t>Mithridates II was known as “the Great” and assumed the title “King of Kings” around 109 BCE </a:t>
            </a:r>
          </a:p>
          <a:p>
            <a:r>
              <a:rPr lang="en-US" sz="2200" dirty="0">
                <a:effectLst/>
                <a:latin typeface="Calibri" panose="020F0502020204030204" pitchFamily="34" charset="0"/>
                <a:ea typeface="Calibri" panose="020F0502020204030204" pitchFamily="34" charset="0"/>
              </a:rPr>
              <a:t>Around 115 BCE, he was visited by an embassy from the Chinese emperor, Wu-</a:t>
            </a:r>
            <a:r>
              <a:rPr lang="en-US" sz="2200" dirty="0" err="1">
                <a:effectLst/>
                <a:latin typeface="Calibri" panose="020F0502020204030204" pitchFamily="34" charset="0"/>
                <a:ea typeface="Calibri" panose="020F0502020204030204" pitchFamily="34" charset="0"/>
              </a:rPr>
              <a:t>ti</a:t>
            </a:r>
            <a:r>
              <a:rPr lang="en-US" sz="2200" dirty="0">
                <a:effectLst/>
                <a:latin typeface="Calibri" panose="020F0502020204030204" pitchFamily="34" charset="0"/>
                <a:ea typeface="Calibri" panose="020F0502020204030204" pitchFamily="34" charset="0"/>
              </a:rPr>
              <a:t>, and the two rulers reached an agreement on the opening of the trade route later known as the “Silk Road”</a:t>
            </a:r>
          </a:p>
          <a:p>
            <a:r>
              <a:rPr lang="en-US" sz="2200" dirty="0">
                <a:effectLst/>
                <a:latin typeface="Calibri" panose="020F0502020204030204" pitchFamily="34" charset="0"/>
                <a:ea typeface="Calibri" panose="020F0502020204030204" pitchFamily="34" charset="0"/>
              </a:rPr>
              <a:t>Another meeting took place with Rome in 96 BCE and although the outcome of the meeting is unclear but the agreements with China and Rome proved Parthia’s rise to world status</a:t>
            </a:r>
          </a:p>
          <a:p>
            <a:r>
              <a:rPr lang="en-US" sz="1800" dirty="0">
                <a:effectLst/>
                <a:latin typeface="Calibri" panose="020F0502020204030204" pitchFamily="34" charset="0"/>
                <a:ea typeface="Calibri" panose="020F0502020204030204" pitchFamily="34" charset="0"/>
                <a:cs typeface="Calibri" panose="020F0502020204030204" pitchFamily="34" charset="0"/>
              </a:rPr>
              <a:t>Mithridates II faced an internal problem between the nobility who frequently opposed the monarch, marking this time as a </a:t>
            </a:r>
            <a:r>
              <a:rPr lang="en-US" sz="1800" dirty="0">
                <a:latin typeface="Calibri" panose="020F0502020204030204" pitchFamily="34" charset="0"/>
                <a:ea typeface="Calibri" panose="020F0502020204030204" pitchFamily="34" charset="0"/>
                <a:cs typeface="Calibri" panose="020F0502020204030204" pitchFamily="34" charset="0"/>
              </a:rPr>
              <a:t>“time of internal disorder”</a:t>
            </a:r>
            <a:endParaRPr lang="en-US" sz="2200" dirty="0"/>
          </a:p>
        </p:txBody>
      </p:sp>
      <p:pic>
        <p:nvPicPr>
          <p:cNvPr id="4" name="Picture 3" descr="A close-up of the front and the back of a coin&#10;&#10;Description automatically generated with medium confidence">
            <a:extLst>
              <a:ext uri="{FF2B5EF4-FFF2-40B4-BE49-F238E27FC236}">
                <a16:creationId xmlns:a16="http://schemas.microsoft.com/office/drawing/2014/main" id="{DA73731E-1D7D-E532-E00A-3E8ED8E65603}"/>
              </a:ext>
            </a:extLst>
          </p:cNvPr>
          <p:cNvPicPr>
            <a:picLocks noChangeAspect="1"/>
          </p:cNvPicPr>
          <p:nvPr/>
        </p:nvPicPr>
        <p:blipFill rotWithShape="1">
          <a:blip r:embed="rId2"/>
          <a:srcRect r="3792" b="-3"/>
          <a:stretch/>
        </p:blipFill>
        <p:spPr>
          <a:xfrm>
            <a:off x="7675658" y="2093976"/>
            <a:ext cx="3941064" cy="4096512"/>
          </a:xfrm>
          <a:prstGeom prst="rect">
            <a:avLst/>
          </a:prstGeom>
        </p:spPr>
      </p:pic>
    </p:spTree>
    <p:extLst>
      <p:ext uri="{BB962C8B-B14F-4D97-AF65-F5344CB8AC3E}">
        <p14:creationId xmlns:p14="http://schemas.microsoft.com/office/powerpoint/2010/main" val="2949536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41E069-EA6B-47DA-0884-6120EAF3A0F6}"/>
              </a:ext>
            </a:extLst>
          </p:cNvPr>
          <p:cNvSpPr>
            <a:spLocks noGrp="1"/>
          </p:cNvSpPr>
          <p:nvPr>
            <p:ph type="title"/>
          </p:nvPr>
        </p:nvSpPr>
        <p:spPr>
          <a:xfrm>
            <a:off x="630936" y="639520"/>
            <a:ext cx="3429000" cy="1719072"/>
          </a:xfrm>
        </p:spPr>
        <p:txBody>
          <a:bodyPr anchor="b">
            <a:normAutofit/>
          </a:bodyPr>
          <a:lstStyle/>
          <a:p>
            <a:r>
              <a:rPr lang="en-US" sz="3800" dirty="0"/>
              <a:t>Roman and Parthian Empires</a:t>
            </a:r>
          </a:p>
        </p:txBody>
      </p:sp>
      <p:sp>
        <p:nvSpPr>
          <p:cNvPr id="11"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B00F5F7-8337-DFAC-6918-79600BDC69C5}"/>
              </a:ext>
            </a:extLst>
          </p:cNvPr>
          <p:cNvSpPr>
            <a:spLocks noGrp="1"/>
          </p:cNvSpPr>
          <p:nvPr>
            <p:ph idx="1"/>
          </p:nvPr>
        </p:nvSpPr>
        <p:spPr>
          <a:xfrm>
            <a:off x="630936" y="2807208"/>
            <a:ext cx="3429000" cy="3410712"/>
          </a:xfrm>
        </p:spPr>
        <p:txBody>
          <a:bodyPr anchor="t">
            <a:normAutofit/>
          </a:bodyPr>
          <a:lstStyle/>
          <a:p>
            <a:r>
              <a:rPr lang="en-US" sz="2000" dirty="0"/>
              <a:t>Romans and Parthians were in constant battle</a:t>
            </a:r>
          </a:p>
          <a:p>
            <a:r>
              <a:rPr lang="en-US" sz="2000" dirty="0"/>
              <a:t>Most of their battles were over the control of Armenia</a:t>
            </a:r>
          </a:p>
          <a:p>
            <a:pPr lvl="1"/>
            <a:r>
              <a:rPr lang="en-US" sz="2000" dirty="0"/>
              <a:t>Armenia was situated by the Black Sea which provided a strong trade route for the empire that controlled the area</a:t>
            </a:r>
          </a:p>
        </p:txBody>
      </p:sp>
      <p:pic>
        <p:nvPicPr>
          <p:cNvPr id="4" name="Picture 3">
            <a:extLst>
              <a:ext uri="{FF2B5EF4-FFF2-40B4-BE49-F238E27FC236}">
                <a16:creationId xmlns:a16="http://schemas.microsoft.com/office/drawing/2014/main" id="{33BC09E6-AB62-3659-229F-631EE3D550E0}"/>
              </a:ext>
            </a:extLst>
          </p:cNvPr>
          <p:cNvPicPr>
            <a:picLocks noChangeAspect="1"/>
          </p:cNvPicPr>
          <p:nvPr/>
        </p:nvPicPr>
        <p:blipFill>
          <a:blip r:embed="rId2"/>
          <a:stretch>
            <a:fillRect/>
          </a:stretch>
        </p:blipFill>
        <p:spPr>
          <a:xfrm>
            <a:off x="4654296" y="1124883"/>
            <a:ext cx="6903720" cy="4608233"/>
          </a:xfrm>
          <a:prstGeom prst="rect">
            <a:avLst/>
          </a:prstGeom>
        </p:spPr>
      </p:pic>
    </p:spTree>
    <p:extLst>
      <p:ext uri="{BB962C8B-B14F-4D97-AF65-F5344CB8AC3E}">
        <p14:creationId xmlns:p14="http://schemas.microsoft.com/office/powerpoint/2010/main" val="15538314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EB41C5C-0F34-4DDA-9D7C-5E717F35F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384" y="303591"/>
            <a:ext cx="5735590"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E0AF5C3-D23C-45C1-AEC0-3E04A312EE97}"/>
              </a:ext>
            </a:extLst>
          </p:cNvPr>
          <p:cNvSpPr>
            <a:spLocks noGrp="1"/>
          </p:cNvSpPr>
          <p:nvPr>
            <p:ph type="title"/>
          </p:nvPr>
        </p:nvSpPr>
        <p:spPr>
          <a:xfrm>
            <a:off x="594360" y="640264"/>
            <a:ext cx="5239512" cy="1039414"/>
          </a:xfrm>
        </p:spPr>
        <p:txBody>
          <a:bodyPr>
            <a:normAutofit fontScale="90000"/>
          </a:bodyPr>
          <a:lstStyle/>
          <a:p>
            <a:pPr algn="ctr"/>
            <a:r>
              <a:rPr lang="en-US" sz="4000" dirty="0"/>
              <a:t>Decline and Fall of Parthian Empire</a:t>
            </a:r>
          </a:p>
        </p:txBody>
      </p:sp>
      <p:sp>
        <p:nvSpPr>
          <p:cNvPr id="3" name="Content Placeholder 2">
            <a:extLst>
              <a:ext uri="{FF2B5EF4-FFF2-40B4-BE49-F238E27FC236}">
                <a16:creationId xmlns:a16="http://schemas.microsoft.com/office/drawing/2014/main" id="{A9810295-D12C-4613-872B-99AEA7D0C6E8}"/>
              </a:ext>
            </a:extLst>
          </p:cNvPr>
          <p:cNvSpPr>
            <a:spLocks noGrp="1"/>
          </p:cNvSpPr>
          <p:nvPr>
            <p:ph idx="1"/>
          </p:nvPr>
        </p:nvSpPr>
        <p:spPr>
          <a:xfrm>
            <a:off x="589588" y="2016351"/>
            <a:ext cx="5239512" cy="3878422"/>
          </a:xfrm>
        </p:spPr>
        <p:txBody>
          <a:bodyPr>
            <a:normAutofit/>
          </a:bodyPr>
          <a:lstStyle/>
          <a:p>
            <a:r>
              <a:rPr lang="en-US" sz="2000" dirty="0"/>
              <a:t>As the Parthian nobles gained economic riches, they denied paying their taxes and following the call to arms by the government</a:t>
            </a:r>
          </a:p>
          <a:p>
            <a:r>
              <a:rPr lang="en-US" sz="2000" dirty="0"/>
              <a:t>Internal disagreement about the succession of power made the government weak and gave advantage to Romans and other invaders</a:t>
            </a:r>
          </a:p>
          <a:p>
            <a:pPr lvl="1"/>
            <a:r>
              <a:rPr lang="en-US" sz="1600" dirty="0"/>
              <a:t>Loss of key commercial areas and plundering of government riches made the Parthian rule weak</a:t>
            </a:r>
          </a:p>
          <a:p>
            <a:r>
              <a:rPr lang="en-US" sz="2000" dirty="0"/>
              <a:t>In 224 CE, Parthia severely weakened and was overthrown by </a:t>
            </a:r>
            <a:r>
              <a:rPr lang="en-US" sz="2000" dirty="0" err="1"/>
              <a:t>Ardeshir</a:t>
            </a:r>
            <a:r>
              <a:rPr lang="en-US" sz="2000" dirty="0"/>
              <a:t>, founder of Sassanid Empire </a:t>
            </a:r>
          </a:p>
          <a:p>
            <a:endParaRPr lang="en-US" sz="1700" dirty="0"/>
          </a:p>
        </p:txBody>
      </p:sp>
      <p:pic>
        <p:nvPicPr>
          <p:cNvPr id="4" name="Picture 3">
            <a:extLst>
              <a:ext uri="{FF2B5EF4-FFF2-40B4-BE49-F238E27FC236}">
                <a16:creationId xmlns:a16="http://schemas.microsoft.com/office/drawing/2014/main" id="{F7CA82EE-0B89-4584-8C13-B55E96E250C2}"/>
              </a:ext>
            </a:extLst>
          </p:cNvPr>
          <p:cNvPicPr>
            <a:picLocks noChangeAspect="1"/>
          </p:cNvPicPr>
          <p:nvPr/>
        </p:nvPicPr>
        <p:blipFill>
          <a:blip r:embed="rId2"/>
          <a:stretch>
            <a:fillRect/>
          </a:stretch>
        </p:blipFill>
        <p:spPr>
          <a:xfrm>
            <a:off x="6580632" y="1300582"/>
            <a:ext cx="5126736" cy="4101387"/>
          </a:xfrm>
          <a:prstGeom prst="rect">
            <a:avLst/>
          </a:prstGeom>
        </p:spPr>
      </p:pic>
    </p:spTree>
    <p:extLst>
      <p:ext uri="{BB962C8B-B14F-4D97-AF65-F5344CB8AC3E}">
        <p14:creationId xmlns:p14="http://schemas.microsoft.com/office/powerpoint/2010/main" val="41955666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10515</TotalTime>
  <Words>571</Words>
  <Application>Microsoft Office PowerPoint</Application>
  <PresentationFormat>Widescreen</PresentationFormat>
  <Paragraphs>42</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The Parthian Empire Lesson 1</vt:lpstr>
      <vt:lpstr>Seleucid Rule</vt:lpstr>
      <vt:lpstr>Around 250 BCE</vt:lpstr>
      <vt:lpstr>Seleucid Rule</vt:lpstr>
      <vt:lpstr>Arsaces I (Ashk in Old Persian-Ashkan in Modern Persian) 247-217 BCE</vt:lpstr>
      <vt:lpstr>Mithridates (Mehrdad in Persian) 171-132 BCE</vt:lpstr>
      <vt:lpstr>Mithridates II (ca. 124-88 BCE)</vt:lpstr>
      <vt:lpstr>Roman and Parthian Empires</vt:lpstr>
      <vt:lpstr>Decline and Fall of Parthian Empire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Parthian Empire 1</dc:title>
  <dc:creator>Artemis Javanshir</dc:creator>
  <cp:lastModifiedBy>Artemis Javanshir</cp:lastModifiedBy>
  <cp:revision>1</cp:revision>
  <dcterms:created xsi:type="dcterms:W3CDTF">2023-02-16T20:57:36Z</dcterms:created>
  <dcterms:modified xsi:type="dcterms:W3CDTF">2023-12-11T07:39:37Z</dcterms:modified>
</cp:coreProperties>
</file>