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201EF967-48EE-4497-A0D2-F09CF528EACB}"/>
    <pc:docChg chg="modSld">
      <pc:chgData name="Artemis Javanshir" userId="59835868965f2672" providerId="LiveId" clId="{201EF967-48EE-4497-A0D2-F09CF528EACB}" dt="2023-12-15T03:20:02.922" v="1" actId="1076"/>
      <pc:docMkLst>
        <pc:docMk/>
      </pc:docMkLst>
      <pc:sldChg chg="addSp modSp mod">
        <pc:chgData name="Artemis Javanshir" userId="59835868965f2672" providerId="LiveId" clId="{201EF967-48EE-4497-A0D2-F09CF528EACB}" dt="2023-12-15T03:20:02.922" v="1" actId="1076"/>
        <pc:sldMkLst>
          <pc:docMk/>
          <pc:sldMk cId="1863542984" sldId="256"/>
        </pc:sldMkLst>
        <pc:picChg chg="add mod">
          <ac:chgData name="Artemis Javanshir" userId="59835868965f2672" providerId="LiveId" clId="{201EF967-48EE-4497-A0D2-F09CF528EACB}" dt="2023-12-15T03:20:02.922" v="1" actId="1076"/>
          <ac:picMkLst>
            <pc:docMk/>
            <pc:sldMk cId="1863542984" sldId="256"/>
            <ac:picMk id="6" creationId="{F54C6800-6F09-E530-41B1-D751C846249F}"/>
          </ac:picMkLst>
        </pc:picChg>
      </pc:sldChg>
    </pc:docChg>
  </pc:docChgLst>
  <pc:docChgLst>
    <pc:chgData name="Artemis Javanshir" userId="59835868965f2672" providerId="LiveId" clId="{11CAFDEC-8FCE-44F4-99BD-6428AEA64558}"/>
    <pc:docChg chg="modSld">
      <pc:chgData name="Artemis Javanshir" userId="59835868965f2672" providerId="LiveId" clId="{11CAFDEC-8FCE-44F4-99BD-6428AEA64558}" dt="2023-09-04T00:44:38.718" v="17" actId="20577"/>
      <pc:docMkLst>
        <pc:docMk/>
      </pc:docMkLst>
      <pc:sldChg chg="modSp">
        <pc:chgData name="Artemis Javanshir" userId="59835868965f2672" providerId="LiveId" clId="{11CAFDEC-8FCE-44F4-99BD-6428AEA64558}" dt="2023-09-04T00:44:38.718" v="17" actId="20577"/>
        <pc:sldMkLst>
          <pc:docMk/>
          <pc:sldMk cId="1863542984" sldId="256"/>
        </pc:sldMkLst>
        <pc:spChg chg="mod">
          <ac:chgData name="Artemis Javanshir" userId="59835868965f2672" providerId="LiveId" clId="{11CAFDEC-8FCE-44F4-99BD-6428AEA64558}" dt="2023-09-04T00:44:38.718" v="17" actId="20577"/>
          <ac:spMkLst>
            <pc:docMk/>
            <pc:sldMk cId="1863542984" sldId="256"/>
            <ac:spMk id="3" creationId="{C1831BF5-FCE1-3810-E62E-33606B8CF3F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426A98-E3A5-4A91-8684-23DA3C60A362}"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BE662F81-BA86-499B-B8BE-182F373C53EA}">
      <dgm:prSet/>
      <dgm:spPr/>
      <dgm:t>
        <a:bodyPr/>
        <a:lstStyle/>
        <a:p>
          <a:r>
            <a:rPr lang="en-US"/>
            <a:t>Ardeshir Godrej- 1868-1936</a:t>
          </a:r>
        </a:p>
      </dgm:t>
    </dgm:pt>
    <dgm:pt modelId="{CEB38E94-A5B5-4400-AC91-D224714A3FF4}" type="parTrans" cxnId="{B79594D7-4712-496B-A79B-F6B352F7B3AA}">
      <dgm:prSet/>
      <dgm:spPr/>
      <dgm:t>
        <a:bodyPr/>
        <a:lstStyle/>
        <a:p>
          <a:endParaRPr lang="en-US"/>
        </a:p>
      </dgm:t>
    </dgm:pt>
    <dgm:pt modelId="{50FB3308-57CA-44EC-A35D-BED797500F12}" type="sibTrans" cxnId="{B79594D7-4712-496B-A79B-F6B352F7B3AA}">
      <dgm:prSet/>
      <dgm:spPr/>
      <dgm:t>
        <a:bodyPr/>
        <a:lstStyle/>
        <a:p>
          <a:endParaRPr lang="en-US"/>
        </a:p>
      </dgm:t>
    </dgm:pt>
    <dgm:pt modelId="{3472D899-96CF-497C-8C70-ABE27620D9B0}">
      <dgm:prSet/>
      <dgm:spPr/>
      <dgm:t>
        <a:bodyPr/>
        <a:lstStyle/>
        <a:p>
          <a:r>
            <a:rPr lang="en-US"/>
            <a:t>His company manufactured surgical instruments but branched off into home and office equipment. Today they have entered the housing industry and are known for their honesty and reliability</a:t>
          </a:r>
        </a:p>
      </dgm:t>
    </dgm:pt>
    <dgm:pt modelId="{C3312CA3-46A1-4EFD-9DFB-6FBD836E8E66}" type="parTrans" cxnId="{6EF3F294-5B40-4646-8A28-AAC3FBC2F70E}">
      <dgm:prSet/>
      <dgm:spPr/>
      <dgm:t>
        <a:bodyPr/>
        <a:lstStyle/>
        <a:p>
          <a:endParaRPr lang="en-US"/>
        </a:p>
      </dgm:t>
    </dgm:pt>
    <dgm:pt modelId="{0993E165-CFF3-4DF8-B02C-0AB1DBDFAC3C}" type="sibTrans" cxnId="{6EF3F294-5B40-4646-8A28-AAC3FBC2F70E}">
      <dgm:prSet/>
      <dgm:spPr/>
      <dgm:t>
        <a:bodyPr/>
        <a:lstStyle/>
        <a:p>
          <a:endParaRPr lang="en-US"/>
        </a:p>
      </dgm:t>
    </dgm:pt>
    <dgm:pt modelId="{09EF2D36-178F-4FA2-9DB6-A5DE50118BD5}">
      <dgm:prSet/>
      <dgm:spPr/>
      <dgm:t>
        <a:bodyPr/>
        <a:lstStyle/>
        <a:p>
          <a:r>
            <a:rPr lang="en-US"/>
            <a:t>Sir Byramjee Jeejeebhoy- 1822-1890</a:t>
          </a:r>
        </a:p>
      </dgm:t>
    </dgm:pt>
    <dgm:pt modelId="{A06EBBF1-B25A-4A45-8421-F9DD9C98EE5A}" type="parTrans" cxnId="{3F181C32-2F2C-457B-BB7A-47B21729FD66}">
      <dgm:prSet/>
      <dgm:spPr/>
      <dgm:t>
        <a:bodyPr/>
        <a:lstStyle/>
        <a:p>
          <a:endParaRPr lang="en-US"/>
        </a:p>
      </dgm:t>
    </dgm:pt>
    <dgm:pt modelId="{9815A9BA-AD7B-4048-9702-469D55B7B54B}" type="sibTrans" cxnId="{3F181C32-2F2C-457B-BB7A-47B21729FD66}">
      <dgm:prSet/>
      <dgm:spPr/>
      <dgm:t>
        <a:bodyPr/>
        <a:lstStyle/>
        <a:p>
          <a:endParaRPr lang="en-US"/>
        </a:p>
      </dgm:t>
    </dgm:pt>
    <dgm:pt modelId="{034B3DB8-C941-43BF-A18F-3CD865F93E16}">
      <dgm:prSet/>
      <dgm:spPr/>
      <dgm:t>
        <a:bodyPr/>
        <a:lstStyle/>
        <a:p>
          <a:r>
            <a:rPr lang="en-US"/>
            <a:t>A businessman and philanthropist who founded two colleges and several educational institutions</a:t>
          </a:r>
        </a:p>
      </dgm:t>
    </dgm:pt>
    <dgm:pt modelId="{8B1C4AF0-BCA7-42EC-8AD9-D7CC054FCB6D}" type="parTrans" cxnId="{FEE6E745-7BEF-4D03-9B7B-4FFBFCF3C804}">
      <dgm:prSet/>
      <dgm:spPr/>
      <dgm:t>
        <a:bodyPr/>
        <a:lstStyle/>
        <a:p>
          <a:endParaRPr lang="en-US"/>
        </a:p>
      </dgm:t>
    </dgm:pt>
    <dgm:pt modelId="{A63FA457-22D6-49BE-9DE5-D7CDA04D5106}" type="sibTrans" cxnId="{FEE6E745-7BEF-4D03-9B7B-4FFBFCF3C804}">
      <dgm:prSet/>
      <dgm:spPr/>
      <dgm:t>
        <a:bodyPr/>
        <a:lstStyle/>
        <a:p>
          <a:endParaRPr lang="en-US"/>
        </a:p>
      </dgm:t>
    </dgm:pt>
    <dgm:pt modelId="{9FECBF13-C700-44DE-B2B7-5533D5CFDECA}">
      <dgm:prSet/>
      <dgm:spPr/>
      <dgm:t>
        <a:bodyPr/>
        <a:lstStyle/>
        <a:p>
          <a:r>
            <a:rPr lang="en-US"/>
            <a:t>Homi Jehangir Bhabha- 1909-1966</a:t>
          </a:r>
        </a:p>
      </dgm:t>
    </dgm:pt>
    <dgm:pt modelId="{EFA4216D-25D7-4563-892A-CFCF1724471B}" type="parTrans" cxnId="{0A52F1D4-CE45-4C4E-AF1E-66F1ECB40474}">
      <dgm:prSet/>
      <dgm:spPr/>
      <dgm:t>
        <a:bodyPr/>
        <a:lstStyle/>
        <a:p>
          <a:endParaRPr lang="en-US"/>
        </a:p>
      </dgm:t>
    </dgm:pt>
    <dgm:pt modelId="{E86B0415-609D-49C9-B20E-47266BDEC3B8}" type="sibTrans" cxnId="{0A52F1D4-CE45-4C4E-AF1E-66F1ECB40474}">
      <dgm:prSet/>
      <dgm:spPr/>
      <dgm:t>
        <a:bodyPr/>
        <a:lstStyle/>
        <a:p>
          <a:endParaRPr lang="en-US"/>
        </a:p>
      </dgm:t>
    </dgm:pt>
    <dgm:pt modelId="{7049244B-1DB9-4C55-8E4B-F490628DCD6D}">
      <dgm:prSet/>
      <dgm:spPr/>
      <dgm:t>
        <a:bodyPr/>
        <a:lstStyle/>
        <a:p>
          <a:r>
            <a:rPr lang="en-US"/>
            <a:t>Nuclear physicist who played a key role in creating the country’s nuclear program</a:t>
          </a:r>
        </a:p>
      </dgm:t>
    </dgm:pt>
    <dgm:pt modelId="{DE929B22-4165-4ECB-9A95-BF595032A280}" type="parTrans" cxnId="{78EA9856-6DD8-4F34-A747-94926A5A7EF2}">
      <dgm:prSet/>
      <dgm:spPr/>
      <dgm:t>
        <a:bodyPr/>
        <a:lstStyle/>
        <a:p>
          <a:endParaRPr lang="en-US"/>
        </a:p>
      </dgm:t>
    </dgm:pt>
    <dgm:pt modelId="{B73223DF-AE56-4A24-90BE-8C525DDEB9BB}" type="sibTrans" cxnId="{78EA9856-6DD8-4F34-A747-94926A5A7EF2}">
      <dgm:prSet/>
      <dgm:spPr/>
      <dgm:t>
        <a:bodyPr/>
        <a:lstStyle/>
        <a:p>
          <a:endParaRPr lang="en-US"/>
        </a:p>
      </dgm:t>
    </dgm:pt>
    <dgm:pt modelId="{98FB1D47-74EC-4885-92E4-A7741C95748E}">
      <dgm:prSet/>
      <dgm:spPr/>
      <dgm:t>
        <a:bodyPr/>
        <a:lstStyle/>
        <a:p>
          <a:r>
            <a:rPr lang="en-US"/>
            <a:t>Cyrus Poonawalla-Born in 1941</a:t>
          </a:r>
        </a:p>
      </dgm:t>
    </dgm:pt>
    <dgm:pt modelId="{E941BA9C-5590-4E98-8B84-5781DA52642E}" type="parTrans" cxnId="{EC00B123-8A8D-43DB-80F6-B2C4FE252755}">
      <dgm:prSet/>
      <dgm:spPr/>
      <dgm:t>
        <a:bodyPr/>
        <a:lstStyle/>
        <a:p>
          <a:endParaRPr lang="en-US"/>
        </a:p>
      </dgm:t>
    </dgm:pt>
    <dgm:pt modelId="{73353290-DDBE-4EF4-82B7-2C3B7C2738F5}" type="sibTrans" cxnId="{EC00B123-8A8D-43DB-80F6-B2C4FE252755}">
      <dgm:prSet/>
      <dgm:spPr/>
      <dgm:t>
        <a:bodyPr/>
        <a:lstStyle/>
        <a:p>
          <a:endParaRPr lang="en-US"/>
        </a:p>
      </dgm:t>
    </dgm:pt>
    <dgm:pt modelId="{B095FFC6-055E-4E8D-9180-BE52DE4CBC33}">
      <dgm:prSet/>
      <dgm:spPr/>
      <dgm:t>
        <a:bodyPr/>
        <a:lstStyle/>
        <a:p>
          <a:r>
            <a:rPr lang="en-US"/>
            <a:t>Founded the Serum Institute of India and world’s largest vaccine manufacturere</a:t>
          </a:r>
        </a:p>
      </dgm:t>
    </dgm:pt>
    <dgm:pt modelId="{1B0ACFCE-98C7-4E4F-8FC3-CE769F69FB3C}" type="parTrans" cxnId="{54833C02-D6C4-4F70-A925-66786B88F3E4}">
      <dgm:prSet/>
      <dgm:spPr/>
      <dgm:t>
        <a:bodyPr/>
        <a:lstStyle/>
        <a:p>
          <a:endParaRPr lang="en-US"/>
        </a:p>
      </dgm:t>
    </dgm:pt>
    <dgm:pt modelId="{CDA4D53C-9046-4610-9C51-5D69DCB4C764}" type="sibTrans" cxnId="{54833C02-D6C4-4F70-A925-66786B88F3E4}">
      <dgm:prSet/>
      <dgm:spPr/>
      <dgm:t>
        <a:bodyPr/>
        <a:lstStyle/>
        <a:p>
          <a:endParaRPr lang="en-US"/>
        </a:p>
      </dgm:t>
    </dgm:pt>
    <dgm:pt modelId="{E4A94DEB-D859-4C62-AA87-CF0418C3F71B}" type="pres">
      <dgm:prSet presAssocID="{18426A98-E3A5-4A91-8684-23DA3C60A362}" presName="Name0" presStyleCnt="0">
        <dgm:presLayoutVars>
          <dgm:dir/>
          <dgm:animLvl val="lvl"/>
          <dgm:resizeHandles val="exact"/>
        </dgm:presLayoutVars>
      </dgm:prSet>
      <dgm:spPr/>
    </dgm:pt>
    <dgm:pt modelId="{29894F8B-5B41-4537-BECA-1247030733E0}" type="pres">
      <dgm:prSet presAssocID="{BE662F81-BA86-499B-B8BE-182F373C53EA}" presName="linNode" presStyleCnt="0"/>
      <dgm:spPr/>
    </dgm:pt>
    <dgm:pt modelId="{5137B5A3-F6F1-4D2D-BC2F-4AC12ACDEF42}" type="pres">
      <dgm:prSet presAssocID="{BE662F81-BA86-499B-B8BE-182F373C53EA}" presName="parentText" presStyleLbl="node1" presStyleIdx="0" presStyleCnt="4">
        <dgm:presLayoutVars>
          <dgm:chMax val="1"/>
          <dgm:bulletEnabled val="1"/>
        </dgm:presLayoutVars>
      </dgm:prSet>
      <dgm:spPr/>
    </dgm:pt>
    <dgm:pt modelId="{D561182A-2C60-4B3A-B661-D1120FEE5A63}" type="pres">
      <dgm:prSet presAssocID="{BE662F81-BA86-499B-B8BE-182F373C53EA}" presName="descendantText" presStyleLbl="alignAccFollowNode1" presStyleIdx="0" presStyleCnt="4">
        <dgm:presLayoutVars>
          <dgm:bulletEnabled val="1"/>
        </dgm:presLayoutVars>
      </dgm:prSet>
      <dgm:spPr/>
    </dgm:pt>
    <dgm:pt modelId="{1658C496-989B-4E0D-B516-3CE312086D5D}" type="pres">
      <dgm:prSet presAssocID="{50FB3308-57CA-44EC-A35D-BED797500F12}" presName="sp" presStyleCnt="0"/>
      <dgm:spPr/>
    </dgm:pt>
    <dgm:pt modelId="{1A8DF0FD-B52B-42D0-99C8-3C56862C5777}" type="pres">
      <dgm:prSet presAssocID="{09EF2D36-178F-4FA2-9DB6-A5DE50118BD5}" presName="linNode" presStyleCnt="0"/>
      <dgm:spPr/>
    </dgm:pt>
    <dgm:pt modelId="{D5162FE7-96E3-4801-87B9-9BF4929DCC49}" type="pres">
      <dgm:prSet presAssocID="{09EF2D36-178F-4FA2-9DB6-A5DE50118BD5}" presName="parentText" presStyleLbl="node1" presStyleIdx="1" presStyleCnt="4">
        <dgm:presLayoutVars>
          <dgm:chMax val="1"/>
          <dgm:bulletEnabled val="1"/>
        </dgm:presLayoutVars>
      </dgm:prSet>
      <dgm:spPr/>
    </dgm:pt>
    <dgm:pt modelId="{3BDD6496-BCD4-4BC2-9861-EE2F9BCE8343}" type="pres">
      <dgm:prSet presAssocID="{09EF2D36-178F-4FA2-9DB6-A5DE50118BD5}" presName="descendantText" presStyleLbl="alignAccFollowNode1" presStyleIdx="1" presStyleCnt="4">
        <dgm:presLayoutVars>
          <dgm:bulletEnabled val="1"/>
        </dgm:presLayoutVars>
      </dgm:prSet>
      <dgm:spPr/>
    </dgm:pt>
    <dgm:pt modelId="{84B0C7AF-6024-4A06-B2CE-5AFB20ED733C}" type="pres">
      <dgm:prSet presAssocID="{9815A9BA-AD7B-4048-9702-469D55B7B54B}" presName="sp" presStyleCnt="0"/>
      <dgm:spPr/>
    </dgm:pt>
    <dgm:pt modelId="{91598A95-EEAA-4DDA-B552-128024124833}" type="pres">
      <dgm:prSet presAssocID="{9FECBF13-C700-44DE-B2B7-5533D5CFDECA}" presName="linNode" presStyleCnt="0"/>
      <dgm:spPr/>
    </dgm:pt>
    <dgm:pt modelId="{FE57BA4D-ACC2-4D3E-81D6-BC47FEBF3D5E}" type="pres">
      <dgm:prSet presAssocID="{9FECBF13-C700-44DE-B2B7-5533D5CFDECA}" presName="parentText" presStyleLbl="node1" presStyleIdx="2" presStyleCnt="4">
        <dgm:presLayoutVars>
          <dgm:chMax val="1"/>
          <dgm:bulletEnabled val="1"/>
        </dgm:presLayoutVars>
      </dgm:prSet>
      <dgm:spPr/>
    </dgm:pt>
    <dgm:pt modelId="{9710F4AD-D4E1-437D-AA80-F4EFD57E8595}" type="pres">
      <dgm:prSet presAssocID="{9FECBF13-C700-44DE-B2B7-5533D5CFDECA}" presName="descendantText" presStyleLbl="alignAccFollowNode1" presStyleIdx="2" presStyleCnt="4">
        <dgm:presLayoutVars>
          <dgm:bulletEnabled val="1"/>
        </dgm:presLayoutVars>
      </dgm:prSet>
      <dgm:spPr/>
    </dgm:pt>
    <dgm:pt modelId="{F2971FC6-4031-4EC1-8AA8-BF471867DD7B}" type="pres">
      <dgm:prSet presAssocID="{E86B0415-609D-49C9-B20E-47266BDEC3B8}" presName="sp" presStyleCnt="0"/>
      <dgm:spPr/>
    </dgm:pt>
    <dgm:pt modelId="{7D86F61E-5575-4066-ABD3-FB265005EF5B}" type="pres">
      <dgm:prSet presAssocID="{98FB1D47-74EC-4885-92E4-A7741C95748E}" presName="linNode" presStyleCnt="0"/>
      <dgm:spPr/>
    </dgm:pt>
    <dgm:pt modelId="{88579662-3D00-44F6-BDC7-827F603277DC}" type="pres">
      <dgm:prSet presAssocID="{98FB1D47-74EC-4885-92E4-A7741C95748E}" presName="parentText" presStyleLbl="node1" presStyleIdx="3" presStyleCnt="4">
        <dgm:presLayoutVars>
          <dgm:chMax val="1"/>
          <dgm:bulletEnabled val="1"/>
        </dgm:presLayoutVars>
      </dgm:prSet>
      <dgm:spPr/>
    </dgm:pt>
    <dgm:pt modelId="{1A2C6E2F-E023-4966-B78E-06539CE58BDD}" type="pres">
      <dgm:prSet presAssocID="{98FB1D47-74EC-4885-92E4-A7741C95748E}" presName="descendantText" presStyleLbl="alignAccFollowNode1" presStyleIdx="3" presStyleCnt="4">
        <dgm:presLayoutVars>
          <dgm:bulletEnabled val="1"/>
        </dgm:presLayoutVars>
      </dgm:prSet>
      <dgm:spPr/>
    </dgm:pt>
  </dgm:ptLst>
  <dgm:cxnLst>
    <dgm:cxn modelId="{54833C02-D6C4-4F70-A925-66786B88F3E4}" srcId="{98FB1D47-74EC-4885-92E4-A7741C95748E}" destId="{B095FFC6-055E-4E8D-9180-BE52DE4CBC33}" srcOrd="0" destOrd="0" parTransId="{1B0ACFCE-98C7-4E4F-8FC3-CE769F69FB3C}" sibTransId="{CDA4D53C-9046-4610-9C51-5D69DCB4C764}"/>
    <dgm:cxn modelId="{8CE32A23-BABC-42D7-958A-C84CEC4E8879}" type="presOf" srcId="{09EF2D36-178F-4FA2-9DB6-A5DE50118BD5}" destId="{D5162FE7-96E3-4801-87B9-9BF4929DCC49}" srcOrd="0" destOrd="0" presId="urn:microsoft.com/office/officeart/2005/8/layout/vList5"/>
    <dgm:cxn modelId="{EC00B123-8A8D-43DB-80F6-B2C4FE252755}" srcId="{18426A98-E3A5-4A91-8684-23DA3C60A362}" destId="{98FB1D47-74EC-4885-92E4-A7741C95748E}" srcOrd="3" destOrd="0" parTransId="{E941BA9C-5590-4E98-8B84-5781DA52642E}" sibTransId="{73353290-DDBE-4EF4-82B7-2C3B7C2738F5}"/>
    <dgm:cxn modelId="{3F181C32-2F2C-457B-BB7A-47B21729FD66}" srcId="{18426A98-E3A5-4A91-8684-23DA3C60A362}" destId="{09EF2D36-178F-4FA2-9DB6-A5DE50118BD5}" srcOrd="1" destOrd="0" parTransId="{A06EBBF1-B25A-4A45-8421-F9DD9C98EE5A}" sibTransId="{9815A9BA-AD7B-4048-9702-469D55B7B54B}"/>
    <dgm:cxn modelId="{FE57D341-3A4A-4742-B03A-44C07294CD70}" type="presOf" srcId="{98FB1D47-74EC-4885-92E4-A7741C95748E}" destId="{88579662-3D00-44F6-BDC7-827F603277DC}" srcOrd="0" destOrd="0" presId="urn:microsoft.com/office/officeart/2005/8/layout/vList5"/>
    <dgm:cxn modelId="{FEE6E745-7BEF-4D03-9B7B-4FFBFCF3C804}" srcId="{09EF2D36-178F-4FA2-9DB6-A5DE50118BD5}" destId="{034B3DB8-C941-43BF-A18F-3CD865F93E16}" srcOrd="0" destOrd="0" parTransId="{8B1C4AF0-BCA7-42EC-8AD9-D7CC054FCB6D}" sibTransId="{A63FA457-22D6-49BE-9DE5-D7CDA04D5106}"/>
    <dgm:cxn modelId="{E8CD4A47-92BF-4B9B-AB95-82042F7B9F15}" type="presOf" srcId="{18426A98-E3A5-4A91-8684-23DA3C60A362}" destId="{E4A94DEB-D859-4C62-AA87-CF0418C3F71B}" srcOrd="0" destOrd="0" presId="urn:microsoft.com/office/officeart/2005/8/layout/vList5"/>
    <dgm:cxn modelId="{2C5CE348-E415-4933-8DE9-B5A74F5C5CBE}" type="presOf" srcId="{B095FFC6-055E-4E8D-9180-BE52DE4CBC33}" destId="{1A2C6E2F-E023-4966-B78E-06539CE58BDD}" srcOrd="0" destOrd="0" presId="urn:microsoft.com/office/officeart/2005/8/layout/vList5"/>
    <dgm:cxn modelId="{1C2D8A4A-EBB6-4EB9-AB61-276889D31778}" type="presOf" srcId="{BE662F81-BA86-499B-B8BE-182F373C53EA}" destId="{5137B5A3-F6F1-4D2D-BC2F-4AC12ACDEF42}" srcOrd="0" destOrd="0" presId="urn:microsoft.com/office/officeart/2005/8/layout/vList5"/>
    <dgm:cxn modelId="{3E1AC26D-5955-4C1D-B8BE-A83489074EF7}" type="presOf" srcId="{3472D899-96CF-497C-8C70-ABE27620D9B0}" destId="{D561182A-2C60-4B3A-B661-D1120FEE5A63}" srcOrd="0" destOrd="0" presId="urn:microsoft.com/office/officeart/2005/8/layout/vList5"/>
    <dgm:cxn modelId="{F8AF0052-B716-49BE-A843-B192A2F3CABB}" type="presOf" srcId="{7049244B-1DB9-4C55-8E4B-F490628DCD6D}" destId="{9710F4AD-D4E1-437D-AA80-F4EFD57E8595}" srcOrd="0" destOrd="0" presId="urn:microsoft.com/office/officeart/2005/8/layout/vList5"/>
    <dgm:cxn modelId="{78EA9856-6DD8-4F34-A747-94926A5A7EF2}" srcId="{9FECBF13-C700-44DE-B2B7-5533D5CFDECA}" destId="{7049244B-1DB9-4C55-8E4B-F490628DCD6D}" srcOrd="0" destOrd="0" parTransId="{DE929B22-4165-4ECB-9A95-BF595032A280}" sibTransId="{B73223DF-AE56-4A24-90BE-8C525DDEB9BB}"/>
    <dgm:cxn modelId="{6EF3F294-5B40-4646-8A28-AAC3FBC2F70E}" srcId="{BE662F81-BA86-499B-B8BE-182F373C53EA}" destId="{3472D899-96CF-497C-8C70-ABE27620D9B0}" srcOrd="0" destOrd="0" parTransId="{C3312CA3-46A1-4EFD-9DFB-6FBD836E8E66}" sibTransId="{0993E165-CFF3-4DF8-B02C-0AB1DBDFAC3C}"/>
    <dgm:cxn modelId="{B51643B5-0CFB-4E17-92B2-844B2CBD11FF}" type="presOf" srcId="{9FECBF13-C700-44DE-B2B7-5533D5CFDECA}" destId="{FE57BA4D-ACC2-4D3E-81D6-BC47FEBF3D5E}" srcOrd="0" destOrd="0" presId="urn:microsoft.com/office/officeart/2005/8/layout/vList5"/>
    <dgm:cxn modelId="{0A52F1D4-CE45-4C4E-AF1E-66F1ECB40474}" srcId="{18426A98-E3A5-4A91-8684-23DA3C60A362}" destId="{9FECBF13-C700-44DE-B2B7-5533D5CFDECA}" srcOrd="2" destOrd="0" parTransId="{EFA4216D-25D7-4563-892A-CFCF1724471B}" sibTransId="{E86B0415-609D-49C9-B20E-47266BDEC3B8}"/>
    <dgm:cxn modelId="{B79594D7-4712-496B-A79B-F6B352F7B3AA}" srcId="{18426A98-E3A5-4A91-8684-23DA3C60A362}" destId="{BE662F81-BA86-499B-B8BE-182F373C53EA}" srcOrd="0" destOrd="0" parTransId="{CEB38E94-A5B5-4400-AC91-D224714A3FF4}" sibTransId="{50FB3308-57CA-44EC-A35D-BED797500F12}"/>
    <dgm:cxn modelId="{F43A0CFE-0C82-4DC8-87B0-BC3A6B99E1C2}" type="presOf" srcId="{034B3DB8-C941-43BF-A18F-3CD865F93E16}" destId="{3BDD6496-BCD4-4BC2-9861-EE2F9BCE8343}" srcOrd="0" destOrd="0" presId="urn:microsoft.com/office/officeart/2005/8/layout/vList5"/>
    <dgm:cxn modelId="{CE38CB20-E5C3-4D33-B0C5-988C7D068979}" type="presParOf" srcId="{E4A94DEB-D859-4C62-AA87-CF0418C3F71B}" destId="{29894F8B-5B41-4537-BECA-1247030733E0}" srcOrd="0" destOrd="0" presId="urn:microsoft.com/office/officeart/2005/8/layout/vList5"/>
    <dgm:cxn modelId="{88D58625-63E8-4880-9582-61C87CBA6E84}" type="presParOf" srcId="{29894F8B-5B41-4537-BECA-1247030733E0}" destId="{5137B5A3-F6F1-4D2D-BC2F-4AC12ACDEF42}" srcOrd="0" destOrd="0" presId="urn:microsoft.com/office/officeart/2005/8/layout/vList5"/>
    <dgm:cxn modelId="{FF14D10A-7D9C-406E-9DCB-A9B0A95E4A6A}" type="presParOf" srcId="{29894F8B-5B41-4537-BECA-1247030733E0}" destId="{D561182A-2C60-4B3A-B661-D1120FEE5A63}" srcOrd="1" destOrd="0" presId="urn:microsoft.com/office/officeart/2005/8/layout/vList5"/>
    <dgm:cxn modelId="{1452CDE0-8160-42AC-ADFC-0A9378E46D30}" type="presParOf" srcId="{E4A94DEB-D859-4C62-AA87-CF0418C3F71B}" destId="{1658C496-989B-4E0D-B516-3CE312086D5D}" srcOrd="1" destOrd="0" presId="urn:microsoft.com/office/officeart/2005/8/layout/vList5"/>
    <dgm:cxn modelId="{8D9EDFE9-54EF-4AC4-9DED-8E51771B49AE}" type="presParOf" srcId="{E4A94DEB-D859-4C62-AA87-CF0418C3F71B}" destId="{1A8DF0FD-B52B-42D0-99C8-3C56862C5777}" srcOrd="2" destOrd="0" presId="urn:microsoft.com/office/officeart/2005/8/layout/vList5"/>
    <dgm:cxn modelId="{363C0C21-AE79-420A-99D6-D25126338924}" type="presParOf" srcId="{1A8DF0FD-B52B-42D0-99C8-3C56862C5777}" destId="{D5162FE7-96E3-4801-87B9-9BF4929DCC49}" srcOrd="0" destOrd="0" presId="urn:microsoft.com/office/officeart/2005/8/layout/vList5"/>
    <dgm:cxn modelId="{E5346FA4-3E28-4B11-B573-84AB758005A3}" type="presParOf" srcId="{1A8DF0FD-B52B-42D0-99C8-3C56862C5777}" destId="{3BDD6496-BCD4-4BC2-9861-EE2F9BCE8343}" srcOrd="1" destOrd="0" presId="urn:microsoft.com/office/officeart/2005/8/layout/vList5"/>
    <dgm:cxn modelId="{74F9941A-D7F3-4F96-BE70-2A61071A9A39}" type="presParOf" srcId="{E4A94DEB-D859-4C62-AA87-CF0418C3F71B}" destId="{84B0C7AF-6024-4A06-B2CE-5AFB20ED733C}" srcOrd="3" destOrd="0" presId="urn:microsoft.com/office/officeart/2005/8/layout/vList5"/>
    <dgm:cxn modelId="{4A095098-2F36-4331-A8EF-F60DE8A2DC09}" type="presParOf" srcId="{E4A94DEB-D859-4C62-AA87-CF0418C3F71B}" destId="{91598A95-EEAA-4DDA-B552-128024124833}" srcOrd="4" destOrd="0" presId="urn:microsoft.com/office/officeart/2005/8/layout/vList5"/>
    <dgm:cxn modelId="{FB4502CD-A4A4-43E4-AF98-AB2C00FC847D}" type="presParOf" srcId="{91598A95-EEAA-4DDA-B552-128024124833}" destId="{FE57BA4D-ACC2-4D3E-81D6-BC47FEBF3D5E}" srcOrd="0" destOrd="0" presId="urn:microsoft.com/office/officeart/2005/8/layout/vList5"/>
    <dgm:cxn modelId="{13FB49B1-94E7-41A8-966A-37D44497AEB9}" type="presParOf" srcId="{91598A95-EEAA-4DDA-B552-128024124833}" destId="{9710F4AD-D4E1-437D-AA80-F4EFD57E8595}" srcOrd="1" destOrd="0" presId="urn:microsoft.com/office/officeart/2005/8/layout/vList5"/>
    <dgm:cxn modelId="{BA830894-3049-42FB-80E7-32A7CCEC5D11}" type="presParOf" srcId="{E4A94DEB-D859-4C62-AA87-CF0418C3F71B}" destId="{F2971FC6-4031-4EC1-8AA8-BF471867DD7B}" srcOrd="5" destOrd="0" presId="urn:microsoft.com/office/officeart/2005/8/layout/vList5"/>
    <dgm:cxn modelId="{AE8C75D3-45AD-42D0-813E-3BEB2868D555}" type="presParOf" srcId="{E4A94DEB-D859-4C62-AA87-CF0418C3F71B}" destId="{7D86F61E-5575-4066-ABD3-FB265005EF5B}" srcOrd="6" destOrd="0" presId="urn:microsoft.com/office/officeart/2005/8/layout/vList5"/>
    <dgm:cxn modelId="{928D9E2D-CED0-4430-A6E2-505BB748C671}" type="presParOf" srcId="{7D86F61E-5575-4066-ABD3-FB265005EF5B}" destId="{88579662-3D00-44F6-BDC7-827F603277DC}" srcOrd="0" destOrd="0" presId="urn:microsoft.com/office/officeart/2005/8/layout/vList5"/>
    <dgm:cxn modelId="{C530B59E-AC22-421D-A47F-57B6EDF1DCA1}" type="presParOf" srcId="{7D86F61E-5575-4066-ABD3-FB265005EF5B}" destId="{1A2C6E2F-E023-4966-B78E-06539CE58BD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1182A-2C60-4B3A-B661-D1120FEE5A63}">
      <dsp:nvSpPr>
        <dsp:cNvPr id="0" name=""/>
        <dsp:cNvSpPr/>
      </dsp:nvSpPr>
      <dsp:spPr>
        <a:xfrm rot="5400000">
          <a:off x="6731621" y="-2839081"/>
          <a:ext cx="837972" cy="672998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His company manufactured surgical instruments but branched off into home and office equipment. Today they have entered the housing industry and are known for their honesty and reliability</a:t>
          </a:r>
        </a:p>
      </dsp:txBody>
      <dsp:txXfrm rot="-5400000">
        <a:off x="3785615" y="147831"/>
        <a:ext cx="6689078" cy="756160"/>
      </dsp:txXfrm>
    </dsp:sp>
    <dsp:sp modelId="{5137B5A3-F6F1-4D2D-BC2F-4AC12ACDEF42}">
      <dsp:nvSpPr>
        <dsp:cNvPr id="0" name=""/>
        <dsp:cNvSpPr/>
      </dsp:nvSpPr>
      <dsp:spPr>
        <a:xfrm>
          <a:off x="0" y="2177"/>
          <a:ext cx="3785616" cy="10474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Ardeshir Godrej- 1868-1936</a:t>
          </a:r>
        </a:p>
      </dsp:txBody>
      <dsp:txXfrm>
        <a:off x="51133" y="53310"/>
        <a:ext cx="3683350" cy="945199"/>
      </dsp:txXfrm>
    </dsp:sp>
    <dsp:sp modelId="{3BDD6496-BCD4-4BC2-9861-EE2F9BCE8343}">
      <dsp:nvSpPr>
        <dsp:cNvPr id="0" name=""/>
        <dsp:cNvSpPr/>
      </dsp:nvSpPr>
      <dsp:spPr>
        <a:xfrm rot="5400000">
          <a:off x="6731621" y="-1739242"/>
          <a:ext cx="837972" cy="6729984"/>
        </a:xfrm>
        <a:prstGeom prst="round2Same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A businessman and philanthropist who founded two colleges and several educational institutions</a:t>
          </a:r>
        </a:p>
      </dsp:txBody>
      <dsp:txXfrm rot="-5400000">
        <a:off x="3785615" y="1247670"/>
        <a:ext cx="6689078" cy="756160"/>
      </dsp:txXfrm>
    </dsp:sp>
    <dsp:sp modelId="{D5162FE7-96E3-4801-87B9-9BF4929DCC49}">
      <dsp:nvSpPr>
        <dsp:cNvPr id="0" name=""/>
        <dsp:cNvSpPr/>
      </dsp:nvSpPr>
      <dsp:spPr>
        <a:xfrm>
          <a:off x="0" y="1102016"/>
          <a:ext cx="3785616" cy="104746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Sir Byramjee Jeejeebhoy- 1822-1890</a:t>
          </a:r>
        </a:p>
      </dsp:txBody>
      <dsp:txXfrm>
        <a:off x="51133" y="1153149"/>
        <a:ext cx="3683350" cy="945199"/>
      </dsp:txXfrm>
    </dsp:sp>
    <dsp:sp modelId="{9710F4AD-D4E1-437D-AA80-F4EFD57E8595}">
      <dsp:nvSpPr>
        <dsp:cNvPr id="0" name=""/>
        <dsp:cNvSpPr/>
      </dsp:nvSpPr>
      <dsp:spPr>
        <a:xfrm rot="5400000">
          <a:off x="6731621" y="-639403"/>
          <a:ext cx="837972" cy="6729984"/>
        </a:xfrm>
        <a:prstGeom prst="round2Same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Nuclear physicist who played a key role in creating the country’s nuclear program</a:t>
          </a:r>
        </a:p>
      </dsp:txBody>
      <dsp:txXfrm rot="-5400000">
        <a:off x="3785615" y="2347509"/>
        <a:ext cx="6689078" cy="756160"/>
      </dsp:txXfrm>
    </dsp:sp>
    <dsp:sp modelId="{FE57BA4D-ACC2-4D3E-81D6-BC47FEBF3D5E}">
      <dsp:nvSpPr>
        <dsp:cNvPr id="0" name=""/>
        <dsp:cNvSpPr/>
      </dsp:nvSpPr>
      <dsp:spPr>
        <a:xfrm>
          <a:off x="0" y="2201855"/>
          <a:ext cx="3785616" cy="104746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Homi Jehangir Bhabha- 1909-1966</a:t>
          </a:r>
        </a:p>
      </dsp:txBody>
      <dsp:txXfrm>
        <a:off x="51133" y="2252988"/>
        <a:ext cx="3683350" cy="945199"/>
      </dsp:txXfrm>
    </dsp:sp>
    <dsp:sp modelId="{1A2C6E2F-E023-4966-B78E-06539CE58BDD}">
      <dsp:nvSpPr>
        <dsp:cNvPr id="0" name=""/>
        <dsp:cNvSpPr/>
      </dsp:nvSpPr>
      <dsp:spPr>
        <a:xfrm rot="5400000">
          <a:off x="6731621" y="460435"/>
          <a:ext cx="837972" cy="6729984"/>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Founded the Serum Institute of India and world’s largest vaccine manufacturere</a:t>
          </a:r>
        </a:p>
      </dsp:txBody>
      <dsp:txXfrm rot="-5400000">
        <a:off x="3785615" y="3447347"/>
        <a:ext cx="6689078" cy="756160"/>
      </dsp:txXfrm>
    </dsp:sp>
    <dsp:sp modelId="{88579662-3D00-44F6-BDC7-827F603277DC}">
      <dsp:nvSpPr>
        <dsp:cNvPr id="0" name=""/>
        <dsp:cNvSpPr/>
      </dsp:nvSpPr>
      <dsp:spPr>
        <a:xfrm>
          <a:off x="0" y="3301694"/>
          <a:ext cx="3785616" cy="104746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Cyrus Poonawalla-Born in 1941</a:t>
          </a:r>
        </a:p>
      </dsp:txBody>
      <dsp:txXfrm>
        <a:off x="51133" y="3352827"/>
        <a:ext cx="3683350" cy="94519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3A5CE-C160-7A08-82D8-B5270034AF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20AC0A-AE16-1D69-C044-42A224530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9B63E-C766-3243-ADA6-6D7B868A4244}"/>
              </a:ext>
            </a:extLst>
          </p:cNvPr>
          <p:cNvSpPr>
            <a:spLocks noGrp="1"/>
          </p:cNvSpPr>
          <p:nvPr>
            <p:ph type="dt" sz="half" idx="10"/>
          </p:nvPr>
        </p:nvSpPr>
        <p:spPr/>
        <p:txBody>
          <a:bodyPr/>
          <a:lstStyle/>
          <a:p>
            <a:fld id="{F11DD1DB-95C3-4B77-B7EB-086EFAE1697A}" type="datetimeFigureOut">
              <a:rPr lang="en-US" smtClean="0"/>
              <a:t>12/14/2023</a:t>
            </a:fld>
            <a:endParaRPr lang="en-US"/>
          </a:p>
        </p:txBody>
      </p:sp>
      <p:sp>
        <p:nvSpPr>
          <p:cNvPr id="5" name="Footer Placeholder 4">
            <a:extLst>
              <a:ext uri="{FF2B5EF4-FFF2-40B4-BE49-F238E27FC236}">
                <a16:creationId xmlns:a16="http://schemas.microsoft.com/office/drawing/2014/main" id="{FE363A9E-81C5-E3A5-0DEC-043AF9B76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3D5F7-D3BE-D3D2-60EE-0EE404C174FB}"/>
              </a:ext>
            </a:extLst>
          </p:cNvPr>
          <p:cNvSpPr>
            <a:spLocks noGrp="1"/>
          </p:cNvSpPr>
          <p:nvPr>
            <p:ph type="sldNum" sz="quarter" idx="12"/>
          </p:nvPr>
        </p:nvSpPr>
        <p:spPr/>
        <p:txBody>
          <a:bodyPr/>
          <a:lstStyle/>
          <a:p>
            <a:fld id="{5F0F9B55-43AA-4D8C-8962-87D73FDC1F1F}" type="slidenum">
              <a:rPr lang="en-US" smtClean="0"/>
              <a:t>‹#›</a:t>
            </a:fld>
            <a:endParaRPr lang="en-US"/>
          </a:p>
        </p:txBody>
      </p:sp>
    </p:spTree>
    <p:extLst>
      <p:ext uri="{BB962C8B-B14F-4D97-AF65-F5344CB8AC3E}">
        <p14:creationId xmlns:p14="http://schemas.microsoft.com/office/powerpoint/2010/main" val="3104627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9562-D1CC-E4C9-B3F2-3BC7994A87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BF3F07-3BCB-FCF0-7D29-C635FA27D9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8AB7B-2F3F-A0DD-8147-58001E0EB082}"/>
              </a:ext>
            </a:extLst>
          </p:cNvPr>
          <p:cNvSpPr>
            <a:spLocks noGrp="1"/>
          </p:cNvSpPr>
          <p:nvPr>
            <p:ph type="dt" sz="half" idx="10"/>
          </p:nvPr>
        </p:nvSpPr>
        <p:spPr/>
        <p:txBody>
          <a:bodyPr/>
          <a:lstStyle/>
          <a:p>
            <a:fld id="{F11DD1DB-95C3-4B77-B7EB-086EFAE1697A}" type="datetimeFigureOut">
              <a:rPr lang="en-US" smtClean="0"/>
              <a:t>12/14/2023</a:t>
            </a:fld>
            <a:endParaRPr lang="en-US"/>
          </a:p>
        </p:txBody>
      </p:sp>
      <p:sp>
        <p:nvSpPr>
          <p:cNvPr id="5" name="Footer Placeholder 4">
            <a:extLst>
              <a:ext uri="{FF2B5EF4-FFF2-40B4-BE49-F238E27FC236}">
                <a16:creationId xmlns:a16="http://schemas.microsoft.com/office/drawing/2014/main" id="{C7810C34-E2D1-4652-86D7-74C8DD6D5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EF325-4B40-8E26-D0D8-5851EB0DD782}"/>
              </a:ext>
            </a:extLst>
          </p:cNvPr>
          <p:cNvSpPr>
            <a:spLocks noGrp="1"/>
          </p:cNvSpPr>
          <p:nvPr>
            <p:ph type="sldNum" sz="quarter" idx="12"/>
          </p:nvPr>
        </p:nvSpPr>
        <p:spPr/>
        <p:txBody>
          <a:bodyPr/>
          <a:lstStyle/>
          <a:p>
            <a:fld id="{5F0F9B55-43AA-4D8C-8962-87D73FDC1F1F}" type="slidenum">
              <a:rPr lang="en-US" smtClean="0"/>
              <a:t>‹#›</a:t>
            </a:fld>
            <a:endParaRPr lang="en-US"/>
          </a:p>
        </p:txBody>
      </p:sp>
    </p:spTree>
    <p:extLst>
      <p:ext uri="{BB962C8B-B14F-4D97-AF65-F5344CB8AC3E}">
        <p14:creationId xmlns:p14="http://schemas.microsoft.com/office/powerpoint/2010/main" val="1156905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619B65-3EC0-88A0-4E60-81DC24B8C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533035-E5AE-E7D8-6E34-F06D1669FC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6EC81-FC80-ADFB-FC2A-6B93E3FADE82}"/>
              </a:ext>
            </a:extLst>
          </p:cNvPr>
          <p:cNvSpPr>
            <a:spLocks noGrp="1"/>
          </p:cNvSpPr>
          <p:nvPr>
            <p:ph type="dt" sz="half" idx="10"/>
          </p:nvPr>
        </p:nvSpPr>
        <p:spPr/>
        <p:txBody>
          <a:bodyPr/>
          <a:lstStyle/>
          <a:p>
            <a:fld id="{F11DD1DB-95C3-4B77-B7EB-086EFAE1697A}" type="datetimeFigureOut">
              <a:rPr lang="en-US" smtClean="0"/>
              <a:t>12/14/2023</a:t>
            </a:fld>
            <a:endParaRPr lang="en-US"/>
          </a:p>
        </p:txBody>
      </p:sp>
      <p:sp>
        <p:nvSpPr>
          <p:cNvPr id="5" name="Footer Placeholder 4">
            <a:extLst>
              <a:ext uri="{FF2B5EF4-FFF2-40B4-BE49-F238E27FC236}">
                <a16:creationId xmlns:a16="http://schemas.microsoft.com/office/drawing/2014/main" id="{9388C333-3A0D-536C-0186-147303CA4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2237B-AC4C-F2C0-E750-C5012EC138BF}"/>
              </a:ext>
            </a:extLst>
          </p:cNvPr>
          <p:cNvSpPr>
            <a:spLocks noGrp="1"/>
          </p:cNvSpPr>
          <p:nvPr>
            <p:ph type="sldNum" sz="quarter" idx="12"/>
          </p:nvPr>
        </p:nvSpPr>
        <p:spPr/>
        <p:txBody>
          <a:bodyPr/>
          <a:lstStyle/>
          <a:p>
            <a:fld id="{5F0F9B55-43AA-4D8C-8962-87D73FDC1F1F}" type="slidenum">
              <a:rPr lang="en-US" smtClean="0"/>
              <a:t>‹#›</a:t>
            </a:fld>
            <a:endParaRPr lang="en-US"/>
          </a:p>
        </p:txBody>
      </p:sp>
    </p:spTree>
    <p:extLst>
      <p:ext uri="{BB962C8B-B14F-4D97-AF65-F5344CB8AC3E}">
        <p14:creationId xmlns:p14="http://schemas.microsoft.com/office/powerpoint/2010/main" val="77847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039C-22C6-E3A0-7726-ABB66E8EA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05555-81C1-2BDF-CE4D-7FBE73104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3D273-F913-F4C2-18EF-809AB0381C6D}"/>
              </a:ext>
            </a:extLst>
          </p:cNvPr>
          <p:cNvSpPr>
            <a:spLocks noGrp="1"/>
          </p:cNvSpPr>
          <p:nvPr>
            <p:ph type="dt" sz="half" idx="10"/>
          </p:nvPr>
        </p:nvSpPr>
        <p:spPr/>
        <p:txBody>
          <a:bodyPr/>
          <a:lstStyle/>
          <a:p>
            <a:fld id="{F11DD1DB-95C3-4B77-B7EB-086EFAE1697A}" type="datetimeFigureOut">
              <a:rPr lang="en-US" smtClean="0"/>
              <a:t>12/14/2023</a:t>
            </a:fld>
            <a:endParaRPr lang="en-US"/>
          </a:p>
        </p:txBody>
      </p:sp>
      <p:sp>
        <p:nvSpPr>
          <p:cNvPr id="5" name="Footer Placeholder 4">
            <a:extLst>
              <a:ext uri="{FF2B5EF4-FFF2-40B4-BE49-F238E27FC236}">
                <a16:creationId xmlns:a16="http://schemas.microsoft.com/office/drawing/2014/main" id="{5F02C241-CCF6-94A9-04A8-A7BEA31D4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8ED7F-34F0-5E62-D7E9-0D4D0D39D6DF}"/>
              </a:ext>
            </a:extLst>
          </p:cNvPr>
          <p:cNvSpPr>
            <a:spLocks noGrp="1"/>
          </p:cNvSpPr>
          <p:nvPr>
            <p:ph type="sldNum" sz="quarter" idx="12"/>
          </p:nvPr>
        </p:nvSpPr>
        <p:spPr/>
        <p:txBody>
          <a:bodyPr/>
          <a:lstStyle/>
          <a:p>
            <a:fld id="{5F0F9B55-43AA-4D8C-8962-87D73FDC1F1F}" type="slidenum">
              <a:rPr lang="en-US" smtClean="0"/>
              <a:t>‹#›</a:t>
            </a:fld>
            <a:endParaRPr lang="en-US"/>
          </a:p>
        </p:txBody>
      </p:sp>
    </p:spTree>
    <p:extLst>
      <p:ext uri="{BB962C8B-B14F-4D97-AF65-F5344CB8AC3E}">
        <p14:creationId xmlns:p14="http://schemas.microsoft.com/office/powerpoint/2010/main" val="747102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BA95-DC3A-E547-EC72-D8424E4AA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C6F6A9-7C87-DB1F-AC5B-F7D77A5CE9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67A247-A0B5-0491-97D1-85AF5933C4A3}"/>
              </a:ext>
            </a:extLst>
          </p:cNvPr>
          <p:cNvSpPr>
            <a:spLocks noGrp="1"/>
          </p:cNvSpPr>
          <p:nvPr>
            <p:ph type="dt" sz="half" idx="10"/>
          </p:nvPr>
        </p:nvSpPr>
        <p:spPr/>
        <p:txBody>
          <a:bodyPr/>
          <a:lstStyle/>
          <a:p>
            <a:fld id="{F11DD1DB-95C3-4B77-B7EB-086EFAE1697A}" type="datetimeFigureOut">
              <a:rPr lang="en-US" smtClean="0"/>
              <a:t>12/14/2023</a:t>
            </a:fld>
            <a:endParaRPr lang="en-US"/>
          </a:p>
        </p:txBody>
      </p:sp>
      <p:sp>
        <p:nvSpPr>
          <p:cNvPr id="5" name="Footer Placeholder 4">
            <a:extLst>
              <a:ext uri="{FF2B5EF4-FFF2-40B4-BE49-F238E27FC236}">
                <a16:creationId xmlns:a16="http://schemas.microsoft.com/office/drawing/2014/main" id="{F3449CCA-D1FD-EDA7-F8CA-D9113AB10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021DD-DDE2-AD13-DF15-1923C7057B04}"/>
              </a:ext>
            </a:extLst>
          </p:cNvPr>
          <p:cNvSpPr>
            <a:spLocks noGrp="1"/>
          </p:cNvSpPr>
          <p:nvPr>
            <p:ph type="sldNum" sz="quarter" idx="12"/>
          </p:nvPr>
        </p:nvSpPr>
        <p:spPr/>
        <p:txBody>
          <a:bodyPr/>
          <a:lstStyle/>
          <a:p>
            <a:fld id="{5F0F9B55-43AA-4D8C-8962-87D73FDC1F1F}" type="slidenum">
              <a:rPr lang="en-US" smtClean="0"/>
              <a:t>‹#›</a:t>
            </a:fld>
            <a:endParaRPr lang="en-US"/>
          </a:p>
        </p:txBody>
      </p:sp>
    </p:spTree>
    <p:extLst>
      <p:ext uri="{BB962C8B-B14F-4D97-AF65-F5344CB8AC3E}">
        <p14:creationId xmlns:p14="http://schemas.microsoft.com/office/powerpoint/2010/main" val="334635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CDB63-ED91-0B24-2D8B-F5352707C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F04757-E6CA-30F6-3556-9B8BF2F758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C466F-5A70-7157-4CFB-A34D8ADA63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58987D-34E3-CF3A-150A-E91188CD1638}"/>
              </a:ext>
            </a:extLst>
          </p:cNvPr>
          <p:cNvSpPr>
            <a:spLocks noGrp="1"/>
          </p:cNvSpPr>
          <p:nvPr>
            <p:ph type="dt" sz="half" idx="10"/>
          </p:nvPr>
        </p:nvSpPr>
        <p:spPr/>
        <p:txBody>
          <a:bodyPr/>
          <a:lstStyle/>
          <a:p>
            <a:fld id="{F11DD1DB-95C3-4B77-B7EB-086EFAE1697A}" type="datetimeFigureOut">
              <a:rPr lang="en-US" smtClean="0"/>
              <a:t>12/14/2023</a:t>
            </a:fld>
            <a:endParaRPr lang="en-US"/>
          </a:p>
        </p:txBody>
      </p:sp>
      <p:sp>
        <p:nvSpPr>
          <p:cNvPr id="6" name="Footer Placeholder 5">
            <a:extLst>
              <a:ext uri="{FF2B5EF4-FFF2-40B4-BE49-F238E27FC236}">
                <a16:creationId xmlns:a16="http://schemas.microsoft.com/office/drawing/2014/main" id="{0F2D1BFD-05FC-6DAB-100A-83F5F106F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AC7B95-9411-8E49-23A7-EAB59A5F350F}"/>
              </a:ext>
            </a:extLst>
          </p:cNvPr>
          <p:cNvSpPr>
            <a:spLocks noGrp="1"/>
          </p:cNvSpPr>
          <p:nvPr>
            <p:ph type="sldNum" sz="quarter" idx="12"/>
          </p:nvPr>
        </p:nvSpPr>
        <p:spPr/>
        <p:txBody>
          <a:bodyPr/>
          <a:lstStyle/>
          <a:p>
            <a:fld id="{5F0F9B55-43AA-4D8C-8962-87D73FDC1F1F}" type="slidenum">
              <a:rPr lang="en-US" smtClean="0"/>
              <a:t>‹#›</a:t>
            </a:fld>
            <a:endParaRPr lang="en-US"/>
          </a:p>
        </p:txBody>
      </p:sp>
    </p:spTree>
    <p:extLst>
      <p:ext uri="{BB962C8B-B14F-4D97-AF65-F5344CB8AC3E}">
        <p14:creationId xmlns:p14="http://schemas.microsoft.com/office/powerpoint/2010/main" val="3159606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0898-8283-9CF7-9749-CDBC9D5701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9214FE-16F8-95FB-536B-ED69C9EE38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82A1D4-E209-05A5-1C0F-77CE16D098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4A0518-3B99-45C8-0F2F-499DB25FD4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F7360F-014D-5314-FC44-EF3B3383B1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F5B212-F53B-AD33-3177-0923F3FC53BC}"/>
              </a:ext>
            </a:extLst>
          </p:cNvPr>
          <p:cNvSpPr>
            <a:spLocks noGrp="1"/>
          </p:cNvSpPr>
          <p:nvPr>
            <p:ph type="dt" sz="half" idx="10"/>
          </p:nvPr>
        </p:nvSpPr>
        <p:spPr/>
        <p:txBody>
          <a:bodyPr/>
          <a:lstStyle/>
          <a:p>
            <a:fld id="{F11DD1DB-95C3-4B77-B7EB-086EFAE1697A}" type="datetimeFigureOut">
              <a:rPr lang="en-US" smtClean="0"/>
              <a:t>12/14/2023</a:t>
            </a:fld>
            <a:endParaRPr lang="en-US"/>
          </a:p>
        </p:txBody>
      </p:sp>
      <p:sp>
        <p:nvSpPr>
          <p:cNvPr id="8" name="Footer Placeholder 7">
            <a:extLst>
              <a:ext uri="{FF2B5EF4-FFF2-40B4-BE49-F238E27FC236}">
                <a16:creationId xmlns:a16="http://schemas.microsoft.com/office/drawing/2014/main" id="{3466B06B-DDD5-61BA-4105-1629DB555A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80A579-B80D-371A-6E90-7CB230FC38DA}"/>
              </a:ext>
            </a:extLst>
          </p:cNvPr>
          <p:cNvSpPr>
            <a:spLocks noGrp="1"/>
          </p:cNvSpPr>
          <p:nvPr>
            <p:ph type="sldNum" sz="quarter" idx="12"/>
          </p:nvPr>
        </p:nvSpPr>
        <p:spPr/>
        <p:txBody>
          <a:bodyPr/>
          <a:lstStyle/>
          <a:p>
            <a:fld id="{5F0F9B55-43AA-4D8C-8962-87D73FDC1F1F}" type="slidenum">
              <a:rPr lang="en-US" smtClean="0"/>
              <a:t>‹#›</a:t>
            </a:fld>
            <a:endParaRPr lang="en-US"/>
          </a:p>
        </p:txBody>
      </p:sp>
    </p:spTree>
    <p:extLst>
      <p:ext uri="{BB962C8B-B14F-4D97-AF65-F5344CB8AC3E}">
        <p14:creationId xmlns:p14="http://schemas.microsoft.com/office/powerpoint/2010/main" val="134934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154D-9907-A0D9-9693-C30D93067D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BFE637-AFF8-A2BE-DCDB-F0078A39C885}"/>
              </a:ext>
            </a:extLst>
          </p:cNvPr>
          <p:cNvSpPr>
            <a:spLocks noGrp="1"/>
          </p:cNvSpPr>
          <p:nvPr>
            <p:ph type="dt" sz="half" idx="10"/>
          </p:nvPr>
        </p:nvSpPr>
        <p:spPr/>
        <p:txBody>
          <a:bodyPr/>
          <a:lstStyle/>
          <a:p>
            <a:fld id="{F11DD1DB-95C3-4B77-B7EB-086EFAE1697A}" type="datetimeFigureOut">
              <a:rPr lang="en-US" smtClean="0"/>
              <a:t>12/14/2023</a:t>
            </a:fld>
            <a:endParaRPr lang="en-US"/>
          </a:p>
        </p:txBody>
      </p:sp>
      <p:sp>
        <p:nvSpPr>
          <p:cNvPr id="4" name="Footer Placeholder 3">
            <a:extLst>
              <a:ext uri="{FF2B5EF4-FFF2-40B4-BE49-F238E27FC236}">
                <a16:creationId xmlns:a16="http://schemas.microsoft.com/office/drawing/2014/main" id="{5C7ABDE4-5D0C-4DBB-9B84-773BAC87CA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AC1EA5-DB2A-2F66-6097-994128ACCF30}"/>
              </a:ext>
            </a:extLst>
          </p:cNvPr>
          <p:cNvSpPr>
            <a:spLocks noGrp="1"/>
          </p:cNvSpPr>
          <p:nvPr>
            <p:ph type="sldNum" sz="quarter" idx="12"/>
          </p:nvPr>
        </p:nvSpPr>
        <p:spPr/>
        <p:txBody>
          <a:bodyPr/>
          <a:lstStyle/>
          <a:p>
            <a:fld id="{5F0F9B55-43AA-4D8C-8962-87D73FDC1F1F}" type="slidenum">
              <a:rPr lang="en-US" smtClean="0"/>
              <a:t>‹#›</a:t>
            </a:fld>
            <a:endParaRPr lang="en-US"/>
          </a:p>
        </p:txBody>
      </p:sp>
    </p:spTree>
    <p:extLst>
      <p:ext uri="{BB962C8B-B14F-4D97-AF65-F5344CB8AC3E}">
        <p14:creationId xmlns:p14="http://schemas.microsoft.com/office/powerpoint/2010/main" val="4121040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86055E-A032-EE9C-2A33-ADD87A5CBE4D}"/>
              </a:ext>
            </a:extLst>
          </p:cNvPr>
          <p:cNvSpPr>
            <a:spLocks noGrp="1"/>
          </p:cNvSpPr>
          <p:nvPr>
            <p:ph type="dt" sz="half" idx="10"/>
          </p:nvPr>
        </p:nvSpPr>
        <p:spPr/>
        <p:txBody>
          <a:bodyPr/>
          <a:lstStyle/>
          <a:p>
            <a:fld id="{F11DD1DB-95C3-4B77-B7EB-086EFAE1697A}" type="datetimeFigureOut">
              <a:rPr lang="en-US" smtClean="0"/>
              <a:t>12/14/2023</a:t>
            </a:fld>
            <a:endParaRPr lang="en-US"/>
          </a:p>
        </p:txBody>
      </p:sp>
      <p:sp>
        <p:nvSpPr>
          <p:cNvPr id="3" name="Footer Placeholder 2">
            <a:extLst>
              <a:ext uri="{FF2B5EF4-FFF2-40B4-BE49-F238E27FC236}">
                <a16:creationId xmlns:a16="http://schemas.microsoft.com/office/drawing/2014/main" id="{DFF3D7DB-0712-5860-57E3-A1D04EB8AE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FF5C7D-0B0A-028B-8751-D2684CA5442B}"/>
              </a:ext>
            </a:extLst>
          </p:cNvPr>
          <p:cNvSpPr>
            <a:spLocks noGrp="1"/>
          </p:cNvSpPr>
          <p:nvPr>
            <p:ph type="sldNum" sz="quarter" idx="12"/>
          </p:nvPr>
        </p:nvSpPr>
        <p:spPr/>
        <p:txBody>
          <a:bodyPr/>
          <a:lstStyle/>
          <a:p>
            <a:fld id="{5F0F9B55-43AA-4D8C-8962-87D73FDC1F1F}" type="slidenum">
              <a:rPr lang="en-US" smtClean="0"/>
              <a:t>‹#›</a:t>
            </a:fld>
            <a:endParaRPr lang="en-US"/>
          </a:p>
        </p:txBody>
      </p:sp>
    </p:spTree>
    <p:extLst>
      <p:ext uri="{BB962C8B-B14F-4D97-AF65-F5344CB8AC3E}">
        <p14:creationId xmlns:p14="http://schemas.microsoft.com/office/powerpoint/2010/main" val="401394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AD6F-DD0F-2A79-E24E-CCECD36DCB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2AFD6A-7851-4EB9-8B4E-76277D7096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499111-5649-F7FD-1E5B-8379051597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560CE7-B92E-6830-AF25-D0F3C6F5CD86}"/>
              </a:ext>
            </a:extLst>
          </p:cNvPr>
          <p:cNvSpPr>
            <a:spLocks noGrp="1"/>
          </p:cNvSpPr>
          <p:nvPr>
            <p:ph type="dt" sz="half" idx="10"/>
          </p:nvPr>
        </p:nvSpPr>
        <p:spPr/>
        <p:txBody>
          <a:bodyPr/>
          <a:lstStyle/>
          <a:p>
            <a:fld id="{F11DD1DB-95C3-4B77-B7EB-086EFAE1697A}" type="datetimeFigureOut">
              <a:rPr lang="en-US" smtClean="0"/>
              <a:t>12/14/2023</a:t>
            </a:fld>
            <a:endParaRPr lang="en-US"/>
          </a:p>
        </p:txBody>
      </p:sp>
      <p:sp>
        <p:nvSpPr>
          <p:cNvPr id="6" name="Footer Placeholder 5">
            <a:extLst>
              <a:ext uri="{FF2B5EF4-FFF2-40B4-BE49-F238E27FC236}">
                <a16:creationId xmlns:a16="http://schemas.microsoft.com/office/drawing/2014/main" id="{0B9772F8-3041-7371-F2EE-8D23CCA9A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4C846-2C17-4C46-0916-3DD1389D751E}"/>
              </a:ext>
            </a:extLst>
          </p:cNvPr>
          <p:cNvSpPr>
            <a:spLocks noGrp="1"/>
          </p:cNvSpPr>
          <p:nvPr>
            <p:ph type="sldNum" sz="quarter" idx="12"/>
          </p:nvPr>
        </p:nvSpPr>
        <p:spPr/>
        <p:txBody>
          <a:bodyPr/>
          <a:lstStyle/>
          <a:p>
            <a:fld id="{5F0F9B55-43AA-4D8C-8962-87D73FDC1F1F}" type="slidenum">
              <a:rPr lang="en-US" smtClean="0"/>
              <a:t>‹#›</a:t>
            </a:fld>
            <a:endParaRPr lang="en-US"/>
          </a:p>
        </p:txBody>
      </p:sp>
    </p:spTree>
    <p:extLst>
      <p:ext uri="{BB962C8B-B14F-4D97-AF65-F5344CB8AC3E}">
        <p14:creationId xmlns:p14="http://schemas.microsoft.com/office/powerpoint/2010/main" val="80043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9690-20DE-DEAD-0E08-67B4B0006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69F6A4-8F62-B93E-60B1-C028423FA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4D8478-0E3B-AEB9-BCA7-690295893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D6E0A5-800D-F305-A452-41562E5D33C4}"/>
              </a:ext>
            </a:extLst>
          </p:cNvPr>
          <p:cNvSpPr>
            <a:spLocks noGrp="1"/>
          </p:cNvSpPr>
          <p:nvPr>
            <p:ph type="dt" sz="half" idx="10"/>
          </p:nvPr>
        </p:nvSpPr>
        <p:spPr/>
        <p:txBody>
          <a:bodyPr/>
          <a:lstStyle/>
          <a:p>
            <a:fld id="{F11DD1DB-95C3-4B77-B7EB-086EFAE1697A}" type="datetimeFigureOut">
              <a:rPr lang="en-US" smtClean="0"/>
              <a:t>12/14/2023</a:t>
            </a:fld>
            <a:endParaRPr lang="en-US"/>
          </a:p>
        </p:txBody>
      </p:sp>
      <p:sp>
        <p:nvSpPr>
          <p:cNvPr id="6" name="Footer Placeholder 5">
            <a:extLst>
              <a:ext uri="{FF2B5EF4-FFF2-40B4-BE49-F238E27FC236}">
                <a16:creationId xmlns:a16="http://schemas.microsoft.com/office/drawing/2014/main" id="{F594A21C-83EE-74F7-9605-497BB989D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2A537-7AA2-9B62-1486-E47763F28677}"/>
              </a:ext>
            </a:extLst>
          </p:cNvPr>
          <p:cNvSpPr>
            <a:spLocks noGrp="1"/>
          </p:cNvSpPr>
          <p:nvPr>
            <p:ph type="sldNum" sz="quarter" idx="12"/>
          </p:nvPr>
        </p:nvSpPr>
        <p:spPr/>
        <p:txBody>
          <a:bodyPr/>
          <a:lstStyle/>
          <a:p>
            <a:fld id="{5F0F9B55-43AA-4D8C-8962-87D73FDC1F1F}" type="slidenum">
              <a:rPr lang="en-US" smtClean="0"/>
              <a:t>‹#›</a:t>
            </a:fld>
            <a:endParaRPr lang="en-US"/>
          </a:p>
        </p:txBody>
      </p:sp>
    </p:spTree>
    <p:extLst>
      <p:ext uri="{BB962C8B-B14F-4D97-AF65-F5344CB8AC3E}">
        <p14:creationId xmlns:p14="http://schemas.microsoft.com/office/powerpoint/2010/main" val="3892055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9CCCA-53A3-D883-5E01-A2F3951A00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BF990A-4897-B773-AE71-C2175DFE9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C5B7C3-9640-F05A-4E6D-BFDD634FD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DD1DB-95C3-4B77-B7EB-086EFAE1697A}" type="datetimeFigureOut">
              <a:rPr lang="en-US" smtClean="0"/>
              <a:t>12/14/2023</a:t>
            </a:fld>
            <a:endParaRPr lang="en-US"/>
          </a:p>
        </p:txBody>
      </p:sp>
      <p:sp>
        <p:nvSpPr>
          <p:cNvPr id="5" name="Footer Placeholder 4">
            <a:extLst>
              <a:ext uri="{FF2B5EF4-FFF2-40B4-BE49-F238E27FC236}">
                <a16:creationId xmlns:a16="http://schemas.microsoft.com/office/drawing/2014/main" id="{B4ADFF60-0B54-2EB0-362D-90B2F708F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47EF75-F4C5-03D5-7882-AE3A4FA352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F9B55-43AA-4D8C-8962-87D73FDC1F1F}" type="slidenum">
              <a:rPr lang="en-US" smtClean="0"/>
              <a:t>‹#›</a:t>
            </a:fld>
            <a:endParaRPr lang="en-US"/>
          </a:p>
        </p:txBody>
      </p:sp>
    </p:spTree>
    <p:extLst>
      <p:ext uri="{BB962C8B-B14F-4D97-AF65-F5344CB8AC3E}">
        <p14:creationId xmlns:p14="http://schemas.microsoft.com/office/powerpoint/2010/main" val="2351670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828991-E6F6-1F05-1DCF-E065FACEBF49}"/>
              </a:ext>
            </a:extLst>
          </p:cNvPr>
          <p:cNvPicPr>
            <a:picLocks noChangeAspect="1"/>
          </p:cNvPicPr>
          <p:nvPr/>
        </p:nvPicPr>
        <p:blipFill rotWithShape="1">
          <a:blip r:embed="rId2">
            <a:alphaModFix amt="50000"/>
          </a:blip>
          <a:srcRect b="14122"/>
          <a:stretch/>
        </p:blipFill>
        <p:spPr>
          <a:xfrm>
            <a:off x="20" y="1"/>
            <a:ext cx="12191980" cy="6857999"/>
          </a:xfrm>
          <a:prstGeom prst="rect">
            <a:avLst/>
          </a:prstGeom>
        </p:spPr>
      </p:pic>
      <p:sp>
        <p:nvSpPr>
          <p:cNvPr id="2" name="Title 1">
            <a:extLst>
              <a:ext uri="{FF2B5EF4-FFF2-40B4-BE49-F238E27FC236}">
                <a16:creationId xmlns:a16="http://schemas.microsoft.com/office/drawing/2014/main" id="{D6B08C52-0158-BCCD-3216-D348CDE1EAAE}"/>
              </a:ext>
            </a:extLst>
          </p:cNvPr>
          <p:cNvSpPr>
            <a:spLocks noGrp="1"/>
          </p:cNvSpPr>
          <p:nvPr>
            <p:ph type="ctrTitle"/>
          </p:nvPr>
        </p:nvSpPr>
        <p:spPr>
          <a:xfrm>
            <a:off x="1524000" y="1122362"/>
            <a:ext cx="9144000" cy="2900518"/>
          </a:xfrm>
        </p:spPr>
        <p:txBody>
          <a:bodyPr>
            <a:normAutofit/>
          </a:bodyPr>
          <a:lstStyle/>
          <a:p>
            <a:r>
              <a:rPr lang="en-US">
                <a:solidFill>
                  <a:srgbClr val="FFFFFF"/>
                </a:solidFill>
              </a:rPr>
              <a:t>Parsis in India</a:t>
            </a:r>
            <a:br>
              <a:rPr lang="en-US">
                <a:solidFill>
                  <a:srgbClr val="FFFFFF"/>
                </a:solidFill>
              </a:rPr>
            </a:br>
            <a:r>
              <a:rPr lang="en-US">
                <a:solidFill>
                  <a:srgbClr val="FFFFFF"/>
                </a:solidFill>
              </a:rPr>
              <a:t>1700-2023</a:t>
            </a:r>
          </a:p>
        </p:txBody>
      </p:sp>
      <p:sp>
        <p:nvSpPr>
          <p:cNvPr id="3" name="Subtitle 2">
            <a:extLst>
              <a:ext uri="{FF2B5EF4-FFF2-40B4-BE49-F238E27FC236}">
                <a16:creationId xmlns:a16="http://schemas.microsoft.com/office/drawing/2014/main" id="{C1831BF5-FCE1-3810-E62E-33606B8CF3F0}"/>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Post-Sassanid Empire</a:t>
            </a:r>
          </a:p>
          <a:p>
            <a:r>
              <a:rPr lang="en-US">
                <a:solidFill>
                  <a:srgbClr val="FFFFFF"/>
                </a:solidFill>
              </a:rPr>
              <a:t>Lesson 2</a:t>
            </a:r>
            <a:endParaRPr lang="en-US" dirty="0">
              <a:solidFill>
                <a:srgbClr val="FFFFFF"/>
              </a:solidFill>
            </a:endParaRPr>
          </a:p>
        </p:txBody>
      </p:sp>
      <p:pic>
        <p:nvPicPr>
          <p:cNvPr id="6" name="Picture 5">
            <a:extLst>
              <a:ext uri="{FF2B5EF4-FFF2-40B4-BE49-F238E27FC236}">
                <a16:creationId xmlns:a16="http://schemas.microsoft.com/office/drawing/2014/main" id="{F54C6800-6F09-E530-41B1-D751C846249F}"/>
              </a:ext>
            </a:extLst>
          </p:cNvPr>
          <p:cNvPicPr>
            <a:picLocks noChangeAspect="1"/>
          </p:cNvPicPr>
          <p:nvPr/>
        </p:nvPicPr>
        <p:blipFill>
          <a:blip r:embed="rId3"/>
          <a:stretch>
            <a:fillRect/>
          </a:stretch>
        </p:blipFill>
        <p:spPr>
          <a:xfrm>
            <a:off x="10809481" y="4954105"/>
            <a:ext cx="762066" cy="1409822"/>
          </a:xfrm>
          <a:prstGeom prst="rect">
            <a:avLst/>
          </a:prstGeom>
        </p:spPr>
      </p:pic>
    </p:spTree>
    <p:extLst>
      <p:ext uri="{BB962C8B-B14F-4D97-AF65-F5344CB8AC3E}">
        <p14:creationId xmlns:p14="http://schemas.microsoft.com/office/powerpoint/2010/main" val="18635429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A3758B-DFF2-DA37-E7B8-0E8474DA7C90}"/>
              </a:ext>
            </a:extLst>
          </p:cNvPr>
          <p:cNvPicPr>
            <a:picLocks noChangeAspect="1"/>
          </p:cNvPicPr>
          <p:nvPr/>
        </p:nvPicPr>
        <p:blipFill rotWithShape="1">
          <a:blip r:embed="rId2">
            <a:alphaModFix amt="35000"/>
          </a:blip>
          <a:srcRect l="2222"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A725A023-697F-A741-8B4C-ECE8D3F61174}"/>
              </a:ext>
            </a:extLst>
          </p:cNvPr>
          <p:cNvSpPr>
            <a:spLocks noGrp="1"/>
          </p:cNvSpPr>
          <p:nvPr>
            <p:ph type="title"/>
          </p:nvPr>
        </p:nvSpPr>
        <p:spPr>
          <a:xfrm>
            <a:off x="838200" y="365125"/>
            <a:ext cx="10515600" cy="1325563"/>
          </a:xfrm>
        </p:spPr>
        <p:txBody>
          <a:bodyPr>
            <a:normAutofit/>
          </a:bodyPr>
          <a:lstStyle/>
          <a:p>
            <a:r>
              <a:rPr lang="en-US">
                <a:solidFill>
                  <a:srgbClr val="FFFFFF"/>
                </a:solidFill>
              </a:rPr>
              <a:t>Small Community-Huge Impact</a:t>
            </a:r>
          </a:p>
        </p:txBody>
      </p:sp>
      <p:sp>
        <p:nvSpPr>
          <p:cNvPr id="3" name="Content Placeholder 2">
            <a:extLst>
              <a:ext uri="{FF2B5EF4-FFF2-40B4-BE49-F238E27FC236}">
                <a16:creationId xmlns:a16="http://schemas.microsoft.com/office/drawing/2014/main" id="{ABE061FF-7A39-AB90-AEA1-48CE31FF0E01}"/>
              </a:ext>
            </a:extLst>
          </p:cNvPr>
          <p:cNvSpPr>
            <a:spLocks noGrp="1"/>
          </p:cNvSpPr>
          <p:nvPr>
            <p:ph idx="1"/>
          </p:nvPr>
        </p:nvSpPr>
        <p:spPr>
          <a:xfrm>
            <a:off x="838200" y="1825625"/>
            <a:ext cx="10515600" cy="4351338"/>
          </a:xfrm>
        </p:spPr>
        <p:txBody>
          <a:bodyPr>
            <a:normAutofit/>
          </a:bodyPr>
          <a:lstStyle/>
          <a:p>
            <a:r>
              <a:rPr lang="en-US">
                <a:solidFill>
                  <a:srgbClr val="FFFFFF"/>
                </a:solidFill>
              </a:rPr>
              <a:t>2016 Wall Street Journal printed:</a:t>
            </a:r>
          </a:p>
          <a:p>
            <a:pPr lvl="1"/>
            <a:r>
              <a:rPr lang="en-US">
                <a:solidFill>
                  <a:srgbClr val="FFFFFF"/>
                </a:solidFill>
              </a:rPr>
              <a:t>India’s Parsis are one of the most successful minority and migrant groups in the world. They make up less than 0.005% of India’s population but three out of the country’s top 10 billionaires</a:t>
            </a:r>
          </a:p>
        </p:txBody>
      </p:sp>
    </p:spTree>
    <p:extLst>
      <p:ext uri="{BB962C8B-B14F-4D97-AF65-F5344CB8AC3E}">
        <p14:creationId xmlns:p14="http://schemas.microsoft.com/office/powerpoint/2010/main" val="65419904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F29F171-562C-1B6A-BF40-4946B1D096D5}"/>
              </a:ext>
            </a:extLst>
          </p:cNvPr>
          <p:cNvPicPr>
            <a:picLocks noChangeAspect="1"/>
          </p:cNvPicPr>
          <p:nvPr/>
        </p:nvPicPr>
        <p:blipFill rotWithShape="1">
          <a:blip r:embed="rId2">
            <a:alphaModFix amt="35000"/>
          </a:blip>
          <a:srcRect t="7838" b="7576"/>
          <a:stretch/>
        </p:blipFill>
        <p:spPr>
          <a:xfrm>
            <a:off x="20" y="10"/>
            <a:ext cx="12191980" cy="6857990"/>
          </a:xfrm>
          <a:prstGeom prst="rect">
            <a:avLst/>
          </a:prstGeom>
        </p:spPr>
      </p:pic>
      <p:sp>
        <p:nvSpPr>
          <p:cNvPr id="2" name="Title 1">
            <a:extLst>
              <a:ext uri="{FF2B5EF4-FFF2-40B4-BE49-F238E27FC236}">
                <a16:creationId xmlns:a16="http://schemas.microsoft.com/office/drawing/2014/main" id="{5DD80BC2-7C61-261C-35A7-A07AB4776F68}"/>
              </a:ext>
            </a:extLst>
          </p:cNvPr>
          <p:cNvSpPr>
            <a:spLocks noGrp="1"/>
          </p:cNvSpPr>
          <p:nvPr>
            <p:ph type="title"/>
          </p:nvPr>
        </p:nvSpPr>
        <p:spPr>
          <a:xfrm>
            <a:off x="838200" y="365125"/>
            <a:ext cx="10515600" cy="1325563"/>
          </a:xfrm>
        </p:spPr>
        <p:txBody>
          <a:bodyPr>
            <a:normAutofit/>
          </a:bodyPr>
          <a:lstStyle/>
          <a:p>
            <a:r>
              <a:rPr lang="en-US">
                <a:solidFill>
                  <a:srgbClr val="FFFFFF"/>
                </a:solidFill>
              </a:rPr>
              <a:t>A Few Examples of Successful Parsis</a:t>
            </a:r>
          </a:p>
        </p:txBody>
      </p:sp>
      <p:graphicFrame>
        <p:nvGraphicFramePr>
          <p:cNvPr id="5" name="Content Placeholder 2">
            <a:extLst>
              <a:ext uri="{FF2B5EF4-FFF2-40B4-BE49-F238E27FC236}">
                <a16:creationId xmlns:a16="http://schemas.microsoft.com/office/drawing/2014/main" id="{4B56396B-DC10-70D9-7B66-65D4E4BACFA6}"/>
              </a:ext>
            </a:extLst>
          </p:cNvPr>
          <p:cNvGraphicFramePr>
            <a:graphicFrameLocks noGrp="1"/>
          </p:cNvGraphicFramePr>
          <p:nvPr>
            <p:ph idx="1"/>
            <p:extLst>
              <p:ext uri="{D42A27DB-BD31-4B8C-83A1-F6EECF244321}">
                <p14:modId xmlns:p14="http://schemas.microsoft.com/office/powerpoint/2010/main" val="26631149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595960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2F440627-52B3-B021-9940-BC3E5DCBB87B}"/>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Decline in Parsi Population in India</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4192BD1-84EA-C5A6-49AC-C69904F95003}"/>
              </a:ext>
            </a:extLst>
          </p:cNvPr>
          <p:cNvSpPr>
            <a:spLocks noGrp="1"/>
          </p:cNvSpPr>
          <p:nvPr>
            <p:ph idx="1"/>
          </p:nvPr>
        </p:nvSpPr>
        <p:spPr>
          <a:xfrm>
            <a:off x="897769" y="1909192"/>
            <a:ext cx="4586513" cy="3647710"/>
          </a:xfrm>
        </p:spPr>
        <p:txBody>
          <a:bodyPr>
            <a:normAutofit/>
          </a:bodyPr>
          <a:lstStyle/>
          <a:p>
            <a:r>
              <a:rPr lang="en-US" sz="1700" dirty="0">
                <a:solidFill>
                  <a:schemeClr val="bg1"/>
                </a:solidFill>
              </a:rPr>
              <a:t>Low fertility</a:t>
            </a:r>
          </a:p>
          <a:p>
            <a:pPr lvl="1"/>
            <a:r>
              <a:rPr lang="en-US" sz="1700" dirty="0">
                <a:solidFill>
                  <a:schemeClr val="bg1"/>
                </a:solidFill>
              </a:rPr>
              <a:t>About 1/3 of Parsis don’t marry</a:t>
            </a:r>
          </a:p>
          <a:p>
            <a:pPr lvl="1"/>
            <a:r>
              <a:rPr lang="en-US" sz="1700" dirty="0">
                <a:solidFill>
                  <a:schemeClr val="bg1"/>
                </a:solidFill>
              </a:rPr>
              <a:t>The average Parsi woman has only one child</a:t>
            </a:r>
          </a:p>
          <a:p>
            <a:r>
              <a:rPr lang="en-US" sz="1700" dirty="0">
                <a:solidFill>
                  <a:schemeClr val="bg1"/>
                </a:solidFill>
              </a:rPr>
              <a:t>Exclusion of children born to non-Zoroastrian fathers</a:t>
            </a:r>
          </a:p>
          <a:p>
            <a:pPr lvl="1"/>
            <a:r>
              <a:rPr lang="en-US" sz="1700" dirty="0">
                <a:solidFill>
                  <a:schemeClr val="bg1"/>
                </a:solidFill>
              </a:rPr>
              <a:t>There still exists a struggle in accepting children born to non-Zoroastrian fathers which is slowly changing</a:t>
            </a:r>
          </a:p>
          <a:p>
            <a:r>
              <a:rPr lang="en-US" sz="1700" dirty="0">
                <a:solidFill>
                  <a:schemeClr val="bg1"/>
                </a:solidFill>
              </a:rPr>
              <a:t>Struggles with accepting non-Zoroastrians into the Zoroastrian religion and community</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1101B5-9619-711A-25E2-54D1F7B35EA5}"/>
              </a:ext>
            </a:extLst>
          </p:cNvPr>
          <p:cNvPicPr>
            <a:picLocks noChangeAspect="1"/>
          </p:cNvPicPr>
          <p:nvPr/>
        </p:nvPicPr>
        <p:blipFill rotWithShape="1">
          <a:blip r:embed="rId2"/>
          <a:srcRect l="19123" r="34606"/>
          <a:stretch/>
        </p:blipFill>
        <p:spPr>
          <a:xfrm>
            <a:off x="6525453" y="10"/>
            <a:ext cx="5666547" cy="6857990"/>
          </a:xfrm>
          <a:prstGeom prst="rect">
            <a:avLst/>
          </a:prstGeom>
        </p:spPr>
      </p:pic>
    </p:spTree>
    <p:extLst>
      <p:ext uri="{BB962C8B-B14F-4D97-AF65-F5344CB8AC3E}">
        <p14:creationId xmlns:p14="http://schemas.microsoft.com/office/powerpoint/2010/main" val="4117451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2B4B9C2-B860-AAAF-A177-2355A41DE8D2}"/>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1908 Petit vs Jijabhai Case</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94808B9-0D94-B873-7A09-AAAB2365D318}"/>
              </a:ext>
            </a:extLst>
          </p:cNvPr>
          <p:cNvSpPr>
            <a:spLocks noGrp="1"/>
          </p:cNvSpPr>
          <p:nvPr>
            <p:ph idx="1"/>
          </p:nvPr>
        </p:nvSpPr>
        <p:spPr>
          <a:xfrm>
            <a:off x="897769" y="1909192"/>
            <a:ext cx="4586513" cy="3647710"/>
          </a:xfrm>
        </p:spPr>
        <p:txBody>
          <a:bodyPr>
            <a:normAutofit/>
          </a:bodyPr>
          <a:lstStyle/>
          <a:p>
            <a:r>
              <a:rPr lang="en-US" sz="1900" kern="0">
                <a:solidFill>
                  <a:schemeClr val="bg1"/>
                </a:solidFill>
                <a:effectLst/>
                <a:latin typeface="Calibri" panose="020F0502020204030204" pitchFamily="34" charset="0"/>
                <a:ea typeface="Calibri" panose="020F0502020204030204" pitchFamily="34" charset="0"/>
              </a:rPr>
              <a:t>Suzanne Briere, a French woman, and wife of the Parsi industrialist Ratanji Dadabhoy Tata was initiated to Zoroastrian religion by a Mobed.  This initiation was up for dispute among the orthodox Parsis who believe one can only be a Zoroastrian if born into a Zoroastrian community. Suzanne wished for her body to be left in Bombay’s dakhme (Towers of Silence) per traditional Zoroastrian death rites but was not allowed. She took her case to the Bombay High Court </a:t>
            </a:r>
          </a:p>
          <a:p>
            <a:pPr lvl="1"/>
            <a:r>
              <a:rPr lang="en-US" sz="1900" kern="0">
                <a:solidFill>
                  <a:schemeClr val="bg1"/>
                </a:solidFill>
                <a:latin typeface="Calibri" panose="020F0502020204030204" pitchFamily="34" charset="0"/>
                <a:ea typeface="Calibri" panose="020F0502020204030204" pitchFamily="34" charset="0"/>
              </a:rPr>
              <a:t>What do you think was the verdict?</a:t>
            </a:r>
            <a:endParaRPr lang="en-US" sz="190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2876C3F-2E31-3F98-6810-FE9101982F62}"/>
              </a:ext>
            </a:extLst>
          </p:cNvPr>
          <p:cNvPicPr>
            <a:picLocks noChangeAspect="1"/>
          </p:cNvPicPr>
          <p:nvPr/>
        </p:nvPicPr>
        <p:blipFill rotWithShape="1">
          <a:blip r:embed="rId2"/>
          <a:srcRect r="-1" b="14676"/>
          <a:stretch/>
        </p:blipFill>
        <p:spPr>
          <a:xfrm>
            <a:off x="6525453" y="10"/>
            <a:ext cx="5666547" cy="6857990"/>
          </a:xfrm>
          <a:prstGeom prst="rect">
            <a:avLst/>
          </a:prstGeom>
        </p:spPr>
      </p:pic>
    </p:spTree>
    <p:extLst>
      <p:ext uri="{BB962C8B-B14F-4D97-AF65-F5344CB8AC3E}">
        <p14:creationId xmlns:p14="http://schemas.microsoft.com/office/powerpoint/2010/main" val="1052009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A2A4E7-6180-E538-B7EC-5626A286D2EC}"/>
              </a:ext>
            </a:extLst>
          </p:cNvPr>
          <p:cNvSpPr>
            <a:spLocks noGrp="1"/>
          </p:cNvSpPr>
          <p:nvPr>
            <p:ph type="title"/>
          </p:nvPr>
        </p:nvSpPr>
        <p:spPr>
          <a:xfrm>
            <a:off x="838200" y="4669978"/>
            <a:ext cx="4391024" cy="1173700"/>
          </a:xfrm>
        </p:spPr>
        <p:txBody>
          <a:bodyPr anchor="t">
            <a:normAutofit/>
          </a:bodyPr>
          <a:lstStyle/>
          <a:p>
            <a:r>
              <a:rPr lang="en-US" sz="4000">
                <a:solidFill>
                  <a:schemeClr val="bg1"/>
                </a:solidFill>
              </a:rPr>
              <a:t>Parsis in 2023</a:t>
            </a:r>
          </a:p>
        </p:txBody>
      </p:sp>
      <p:pic>
        <p:nvPicPr>
          <p:cNvPr id="8" name="Picture 7">
            <a:extLst>
              <a:ext uri="{FF2B5EF4-FFF2-40B4-BE49-F238E27FC236}">
                <a16:creationId xmlns:a16="http://schemas.microsoft.com/office/drawing/2014/main" id="{BE70CBE3-6632-21E7-E8AB-066A7A89E420}"/>
              </a:ext>
            </a:extLst>
          </p:cNvPr>
          <p:cNvPicPr>
            <a:picLocks noChangeAspect="1"/>
          </p:cNvPicPr>
          <p:nvPr/>
        </p:nvPicPr>
        <p:blipFill rotWithShape="1">
          <a:blip r:embed="rId2"/>
          <a:srcRect l="19389" r="12483"/>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4" name="Picture 3">
            <a:extLst>
              <a:ext uri="{FF2B5EF4-FFF2-40B4-BE49-F238E27FC236}">
                <a16:creationId xmlns:a16="http://schemas.microsoft.com/office/drawing/2014/main" id="{11349F34-3610-90E2-6D6F-F2E76EF5CBE6}"/>
              </a:ext>
            </a:extLst>
          </p:cNvPr>
          <p:cNvPicPr>
            <a:picLocks noChangeAspect="1"/>
          </p:cNvPicPr>
          <p:nvPr/>
        </p:nvPicPr>
        <p:blipFill rotWithShape="1">
          <a:blip r:embed="rId3"/>
          <a:srcRect l="7345" r="27527"/>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9" name="Picture 8">
            <a:extLst>
              <a:ext uri="{FF2B5EF4-FFF2-40B4-BE49-F238E27FC236}">
                <a16:creationId xmlns:a16="http://schemas.microsoft.com/office/drawing/2014/main" id="{A15533EE-17A9-5B4F-2ED0-6229121D580A}"/>
              </a:ext>
            </a:extLst>
          </p:cNvPr>
          <p:cNvPicPr>
            <a:picLocks noChangeAspect="1"/>
          </p:cNvPicPr>
          <p:nvPr/>
        </p:nvPicPr>
        <p:blipFill rotWithShape="1">
          <a:blip r:embed="rId4"/>
          <a:srcRect l="19058" r="6088" b="-3"/>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40" name="Group 39">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1" name="Freeform: Shape 40">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6CD651B5-9309-2273-0F11-F7D017157C87}"/>
              </a:ext>
            </a:extLst>
          </p:cNvPr>
          <p:cNvSpPr>
            <a:spLocks noGrp="1"/>
          </p:cNvSpPr>
          <p:nvPr>
            <p:ph idx="1"/>
          </p:nvPr>
        </p:nvSpPr>
        <p:spPr>
          <a:xfrm>
            <a:off x="5664201" y="4766267"/>
            <a:ext cx="5692774" cy="1077411"/>
          </a:xfrm>
        </p:spPr>
        <p:txBody>
          <a:bodyPr>
            <a:normAutofit/>
          </a:bodyPr>
          <a:lstStyle/>
          <a:p>
            <a:r>
              <a:rPr lang="en-US" sz="2200">
                <a:solidFill>
                  <a:schemeClr val="bg1">
                    <a:alpha val="80000"/>
                  </a:schemeClr>
                </a:solidFill>
              </a:rPr>
              <a:t>Today Parsis live in many countries with a large population in North America where they are thriving and building communities.</a:t>
            </a:r>
          </a:p>
          <a:p>
            <a:pPr marL="0" indent="0">
              <a:buNone/>
            </a:pPr>
            <a:endParaRPr lang="en-US" sz="2200">
              <a:solidFill>
                <a:schemeClr val="bg1">
                  <a:alpha val="80000"/>
                </a:schemeClr>
              </a:solidFill>
            </a:endParaRPr>
          </a:p>
        </p:txBody>
      </p:sp>
    </p:spTree>
    <p:extLst>
      <p:ext uri="{BB962C8B-B14F-4D97-AF65-F5344CB8AC3E}">
        <p14:creationId xmlns:p14="http://schemas.microsoft.com/office/powerpoint/2010/main" val="1349064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FC5B4C-F6D0-47C0-E952-832CB6A0AFA0}"/>
              </a:ext>
            </a:extLst>
          </p:cNvPr>
          <p:cNvPicPr>
            <a:picLocks noChangeAspect="1"/>
          </p:cNvPicPr>
          <p:nvPr/>
        </p:nvPicPr>
        <p:blipFill rotWithShape="1">
          <a:blip r:embed="rId2"/>
          <a:srcRect t="8771" r="1" b="26157"/>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C62D1E-54B7-D6A4-DDB6-82C944524957}"/>
              </a:ext>
            </a:extLst>
          </p:cNvPr>
          <p:cNvSpPr>
            <a:spLocks noGrp="1"/>
          </p:cNvSpPr>
          <p:nvPr>
            <p:ph type="title"/>
          </p:nvPr>
        </p:nvSpPr>
        <p:spPr>
          <a:xfrm>
            <a:off x="7531610" y="365125"/>
            <a:ext cx="3822189" cy="1899912"/>
          </a:xfrm>
        </p:spPr>
        <p:txBody>
          <a:bodyPr>
            <a:normAutofit/>
          </a:bodyPr>
          <a:lstStyle/>
          <a:p>
            <a:r>
              <a:rPr lang="en-US" sz="4000"/>
              <a:t>The Fall of the Sassanid Empire</a:t>
            </a:r>
          </a:p>
        </p:txBody>
      </p:sp>
      <p:sp>
        <p:nvSpPr>
          <p:cNvPr id="3" name="Content Placeholder 2">
            <a:extLst>
              <a:ext uri="{FF2B5EF4-FFF2-40B4-BE49-F238E27FC236}">
                <a16:creationId xmlns:a16="http://schemas.microsoft.com/office/drawing/2014/main" id="{55BFD1A8-C8D3-F117-5931-B1ADE6B82D1B}"/>
              </a:ext>
            </a:extLst>
          </p:cNvPr>
          <p:cNvSpPr>
            <a:spLocks noGrp="1"/>
          </p:cNvSpPr>
          <p:nvPr>
            <p:ph idx="1"/>
          </p:nvPr>
        </p:nvSpPr>
        <p:spPr>
          <a:xfrm>
            <a:off x="7531610" y="2434201"/>
            <a:ext cx="3822189" cy="3742762"/>
          </a:xfrm>
        </p:spPr>
        <p:txBody>
          <a:bodyPr>
            <a:normAutofit/>
          </a:bodyPr>
          <a:lstStyle/>
          <a:p>
            <a:r>
              <a:rPr lang="en-US" sz="2000"/>
              <a:t>The Sassanid Empire fell in 651 CE by the Islamic Arab invasion of Iran</a:t>
            </a:r>
          </a:p>
          <a:p>
            <a:r>
              <a:rPr lang="en-US" sz="2000"/>
              <a:t>Iranians actively fought the Arabs for 300 years</a:t>
            </a:r>
          </a:p>
          <a:p>
            <a:r>
              <a:rPr lang="en-US" sz="2000"/>
              <a:t>Many Iranians were killed, sold to slavery or converted to Islam </a:t>
            </a:r>
          </a:p>
          <a:p>
            <a:pPr marL="0" indent="0">
              <a:buNone/>
            </a:pPr>
            <a:endParaRPr lang="en-US" sz="2000"/>
          </a:p>
        </p:txBody>
      </p:sp>
    </p:spTree>
    <p:extLst>
      <p:ext uri="{BB962C8B-B14F-4D97-AF65-F5344CB8AC3E}">
        <p14:creationId xmlns:p14="http://schemas.microsoft.com/office/powerpoint/2010/main" val="198112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2F61F7-A5A3-1742-7F8E-2CF1193A2CF3}"/>
              </a:ext>
            </a:extLst>
          </p:cNvPr>
          <p:cNvPicPr>
            <a:picLocks noChangeAspect="1"/>
          </p:cNvPicPr>
          <p:nvPr/>
        </p:nvPicPr>
        <p:blipFill rotWithShape="1">
          <a:blip r:embed="rId2"/>
          <a:srcRect r="3063" b="-1"/>
          <a:stretch/>
        </p:blipFill>
        <p:spPr>
          <a:xfrm>
            <a:off x="1" y="10"/>
            <a:ext cx="9669642" cy="6857990"/>
          </a:xfrm>
          <a:prstGeom prst="rect">
            <a:avLst/>
          </a:prstGeom>
        </p:spPr>
      </p:pic>
      <p:sp>
        <p:nvSpPr>
          <p:cNvPr id="18"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7BF4EB-5552-C709-F372-6F415AADFB34}"/>
              </a:ext>
            </a:extLst>
          </p:cNvPr>
          <p:cNvSpPr>
            <a:spLocks noGrp="1"/>
          </p:cNvSpPr>
          <p:nvPr>
            <p:ph type="title"/>
          </p:nvPr>
        </p:nvSpPr>
        <p:spPr>
          <a:xfrm>
            <a:off x="7531610" y="365125"/>
            <a:ext cx="3822189" cy="1899912"/>
          </a:xfrm>
        </p:spPr>
        <p:txBody>
          <a:bodyPr>
            <a:normAutofit/>
          </a:bodyPr>
          <a:lstStyle/>
          <a:p>
            <a:r>
              <a:rPr lang="en-US" sz="3100"/>
              <a:t>Social and Economical Persecutions by Muslim Arabs</a:t>
            </a:r>
          </a:p>
        </p:txBody>
      </p:sp>
      <p:sp>
        <p:nvSpPr>
          <p:cNvPr id="3" name="Content Placeholder 2">
            <a:extLst>
              <a:ext uri="{FF2B5EF4-FFF2-40B4-BE49-F238E27FC236}">
                <a16:creationId xmlns:a16="http://schemas.microsoft.com/office/drawing/2014/main" id="{B652923B-6020-6F20-9036-A168251C0C43}"/>
              </a:ext>
            </a:extLst>
          </p:cNvPr>
          <p:cNvSpPr>
            <a:spLocks noGrp="1"/>
          </p:cNvSpPr>
          <p:nvPr>
            <p:ph idx="1"/>
          </p:nvPr>
        </p:nvSpPr>
        <p:spPr>
          <a:xfrm>
            <a:off x="7531610" y="2434201"/>
            <a:ext cx="3822189" cy="3742762"/>
          </a:xfrm>
        </p:spPr>
        <p:txBody>
          <a:bodyPr>
            <a:normAutofit/>
          </a:bodyPr>
          <a:lstStyle/>
          <a:p>
            <a:r>
              <a:rPr lang="en-US" sz="2000"/>
              <a:t>Jizya- extra tax for non-Muslims</a:t>
            </a:r>
          </a:p>
          <a:p>
            <a:r>
              <a:rPr lang="en-US" sz="2000"/>
              <a:t>Confiscation of property</a:t>
            </a:r>
          </a:p>
          <a:p>
            <a:r>
              <a:rPr lang="en-US" sz="2000"/>
              <a:t>Burning of the fire temples and religious and cultural books</a:t>
            </a:r>
          </a:p>
          <a:p>
            <a:r>
              <a:rPr lang="en-US" sz="2000"/>
              <a:t>Social degradation of non-Muslims specially Zoroastrians</a:t>
            </a:r>
          </a:p>
        </p:txBody>
      </p:sp>
    </p:spTree>
    <p:extLst>
      <p:ext uri="{BB962C8B-B14F-4D97-AF65-F5344CB8AC3E}">
        <p14:creationId xmlns:p14="http://schemas.microsoft.com/office/powerpoint/2010/main" val="21018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C299E-9A9F-CB29-A865-60D23B6A8751}"/>
              </a:ext>
            </a:extLst>
          </p:cNvPr>
          <p:cNvSpPr>
            <a:spLocks noGrp="1"/>
          </p:cNvSpPr>
          <p:nvPr>
            <p:ph type="title"/>
          </p:nvPr>
        </p:nvSpPr>
        <p:spPr>
          <a:xfrm>
            <a:off x="8643193" y="489507"/>
            <a:ext cx="3091607" cy="1655483"/>
          </a:xfrm>
        </p:spPr>
        <p:txBody>
          <a:bodyPr anchor="b">
            <a:normAutofit/>
          </a:bodyPr>
          <a:lstStyle/>
          <a:p>
            <a:r>
              <a:rPr lang="en-US" sz="4000"/>
              <a:t>Leaving Homeland</a:t>
            </a:r>
          </a:p>
        </p:txBody>
      </p:sp>
      <p:pic>
        <p:nvPicPr>
          <p:cNvPr id="4" name="Picture 3">
            <a:extLst>
              <a:ext uri="{FF2B5EF4-FFF2-40B4-BE49-F238E27FC236}">
                <a16:creationId xmlns:a16="http://schemas.microsoft.com/office/drawing/2014/main" id="{2D32B796-5B6A-EF43-9896-AF7F2D7FFB7C}"/>
              </a:ext>
            </a:extLst>
          </p:cNvPr>
          <p:cNvPicPr>
            <a:picLocks noChangeAspect="1"/>
          </p:cNvPicPr>
          <p:nvPr/>
        </p:nvPicPr>
        <p:blipFill rotWithShape="1">
          <a:blip r:embed="rId2"/>
          <a:srcRect r="-1" b="9494"/>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B6C8E312-3BE0-46F8-8C6E-A2E3F5F6839A}"/>
              </a:ext>
            </a:extLst>
          </p:cNvPr>
          <p:cNvSpPr>
            <a:spLocks noGrp="1"/>
          </p:cNvSpPr>
          <p:nvPr>
            <p:ph idx="1"/>
          </p:nvPr>
        </p:nvSpPr>
        <p:spPr>
          <a:xfrm>
            <a:off x="8643193" y="2418408"/>
            <a:ext cx="2942813" cy="3540265"/>
          </a:xfrm>
        </p:spPr>
        <p:txBody>
          <a:bodyPr>
            <a:normAutofit/>
          </a:bodyPr>
          <a:lstStyle/>
          <a:p>
            <a:r>
              <a:rPr lang="en-US" sz="1400"/>
              <a:t>Many Zoroastrians decided to leave Iran to escape persecution</a:t>
            </a:r>
          </a:p>
          <a:p>
            <a:r>
              <a:rPr lang="en-US" sz="1400"/>
              <a:t>A large group migrated to India and are called Parsis</a:t>
            </a:r>
          </a:p>
          <a:p>
            <a:pPr lvl="1"/>
            <a:r>
              <a:rPr lang="en-US" sz="1400"/>
              <a:t>The Parsis took Atash Bahram with them and preserved it until today</a:t>
            </a:r>
          </a:p>
          <a:p>
            <a:r>
              <a:rPr lang="en-US" sz="1400"/>
              <a:t>Parsis lived as an agricultural community for about 800 years</a:t>
            </a:r>
          </a:p>
          <a:p>
            <a:r>
              <a:rPr lang="en-US" sz="1400"/>
              <a:t>With the establishment of the British trading posts at Surat in the 17</a:t>
            </a:r>
            <a:r>
              <a:rPr lang="en-US" sz="1400" baseline="30000"/>
              <a:t>th</a:t>
            </a:r>
            <a:r>
              <a:rPr lang="en-US" sz="1400"/>
              <a:t> century Parsis got involved in commerce and their economic status improved</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722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41BB5B0-EEB2-D164-85F2-7A7AAF8FF646}"/>
              </a:ext>
            </a:extLst>
          </p:cNvPr>
          <p:cNvPicPr>
            <a:picLocks noChangeAspect="1"/>
          </p:cNvPicPr>
          <p:nvPr/>
        </p:nvPicPr>
        <p:blipFill rotWithShape="1">
          <a:blip r:embed="rId2"/>
          <a:srcRect t="22319" r="-2" b="630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375B7AC6-592D-4FDC-073D-C6C589B63200}"/>
              </a:ext>
            </a:extLst>
          </p:cNvPr>
          <p:cNvPicPr>
            <a:picLocks noChangeAspect="1"/>
          </p:cNvPicPr>
          <p:nvPr/>
        </p:nvPicPr>
        <p:blipFill rotWithShape="1">
          <a:blip r:embed="rId3"/>
          <a:srcRect l="590" r="601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2E4A480-DA0C-EFCB-1EB8-4DFE210D40EC}"/>
              </a:ext>
            </a:extLst>
          </p:cNvPr>
          <p:cNvSpPr>
            <a:spLocks noGrp="1"/>
          </p:cNvSpPr>
          <p:nvPr>
            <p:ph type="title"/>
          </p:nvPr>
        </p:nvSpPr>
        <p:spPr>
          <a:xfrm>
            <a:off x="448056" y="859536"/>
            <a:ext cx="4832802" cy="1243584"/>
          </a:xfrm>
        </p:spPr>
        <p:txBody>
          <a:bodyPr>
            <a:normAutofit/>
          </a:bodyPr>
          <a:lstStyle/>
          <a:p>
            <a:r>
              <a:rPr lang="en-US" sz="3400"/>
              <a:t>East India Company</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4956449-570D-12C1-723D-5B799E321E67}"/>
              </a:ext>
            </a:extLst>
          </p:cNvPr>
          <p:cNvSpPr>
            <a:spLocks noGrp="1"/>
          </p:cNvSpPr>
          <p:nvPr>
            <p:ph idx="1"/>
          </p:nvPr>
        </p:nvSpPr>
        <p:spPr>
          <a:xfrm>
            <a:off x="448056" y="2512611"/>
            <a:ext cx="4832803" cy="3664351"/>
          </a:xfrm>
        </p:spPr>
        <p:txBody>
          <a:bodyPr>
            <a:normAutofit/>
          </a:bodyPr>
          <a:lstStyle/>
          <a:p>
            <a:r>
              <a:rPr lang="en-US" sz="2000"/>
              <a:t>Bombay came under the East India Company in 1668 and Parsis began to settle in Bombay </a:t>
            </a:r>
          </a:p>
          <a:p>
            <a:r>
              <a:rPr lang="en-US" sz="2000"/>
              <a:t>The expansion of the city of Bombay in the 18</a:t>
            </a:r>
            <a:r>
              <a:rPr lang="en-US" sz="2000" baseline="30000"/>
              <a:t>th</a:t>
            </a:r>
            <a:r>
              <a:rPr lang="en-US" sz="2000"/>
              <a:t> century was largely due to the Parsis’ success in industry and commerce</a:t>
            </a:r>
          </a:p>
          <a:p>
            <a:r>
              <a:rPr lang="en-US" sz="2000"/>
              <a:t>From about 1850 onward they became a wealthy community successful in heavy industry specifically railways and shipbuilding</a:t>
            </a:r>
          </a:p>
        </p:txBody>
      </p:sp>
    </p:spTree>
    <p:extLst>
      <p:ext uri="{BB962C8B-B14F-4D97-AF65-F5344CB8AC3E}">
        <p14:creationId xmlns:p14="http://schemas.microsoft.com/office/powerpoint/2010/main" val="103744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6618A2-6682-E05B-CDA3-B08BDA7C7DE9}"/>
              </a:ext>
            </a:extLst>
          </p:cNvPr>
          <p:cNvPicPr>
            <a:picLocks noChangeAspect="1"/>
          </p:cNvPicPr>
          <p:nvPr/>
        </p:nvPicPr>
        <p:blipFill rotWithShape="1">
          <a:blip r:embed="rId2"/>
          <a:srcRect l="5938" r="5938"/>
          <a:stretch/>
        </p:blipFill>
        <p:spPr>
          <a:xfrm>
            <a:off x="1"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F26193-907F-EAAF-2CC6-A0684440F3D1}"/>
              </a:ext>
            </a:extLst>
          </p:cNvPr>
          <p:cNvSpPr>
            <a:spLocks noGrp="1"/>
          </p:cNvSpPr>
          <p:nvPr>
            <p:ph type="title"/>
          </p:nvPr>
        </p:nvSpPr>
        <p:spPr>
          <a:xfrm>
            <a:off x="7531610" y="365125"/>
            <a:ext cx="3822189" cy="1899912"/>
          </a:xfrm>
        </p:spPr>
        <p:txBody>
          <a:bodyPr>
            <a:normAutofit/>
          </a:bodyPr>
          <a:lstStyle/>
          <a:p>
            <a:r>
              <a:rPr lang="en-US" sz="4000"/>
              <a:t>Parsis and Charity</a:t>
            </a:r>
          </a:p>
        </p:txBody>
      </p:sp>
      <p:sp>
        <p:nvSpPr>
          <p:cNvPr id="3" name="Content Placeholder 2">
            <a:extLst>
              <a:ext uri="{FF2B5EF4-FFF2-40B4-BE49-F238E27FC236}">
                <a16:creationId xmlns:a16="http://schemas.microsoft.com/office/drawing/2014/main" id="{632E7DB8-B198-207A-4D95-CDD0253B42A4}"/>
              </a:ext>
            </a:extLst>
          </p:cNvPr>
          <p:cNvSpPr>
            <a:spLocks noGrp="1"/>
          </p:cNvSpPr>
          <p:nvPr>
            <p:ph idx="1"/>
          </p:nvPr>
        </p:nvSpPr>
        <p:spPr>
          <a:xfrm>
            <a:off x="7531610" y="2434201"/>
            <a:ext cx="3822189" cy="3742762"/>
          </a:xfrm>
        </p:spPr>
        <p:txBody>
          <a:bodyPr>
            <a:normAutofit/>
          </a:bodyPr>
          <a:lstStyle/>
          <a:p>
            <a:r>
              <a:rPr lang="en-US" sz="2000"/>
              <a:t>Zoroastrian religion </a:t>
            </a:r>
          </a:p>
          <a:p>
            <a:pPr lvl="1"/>
            <a:r>
              <a:rPr lang="en-US" sz="2000"/>
              <a:t>encourages wealth creation as well as charity</a:t>
            </a:r>
          </a:p>
          <a:p>
            <a:pPr lvl="1"/>
            <a:r>
              <a:rPr lang="en-US" sz="2000"/>
              <a:t>Emphasizes education</a:t>
            </a:r>
          </a:p>
          <a:p>
            <a:r>
              <a:rPr lang="en-US" sz="2000"/>
              <a:t>Successful Parsis have donated to hospitals, schools, and libraries.</a:t>
            </a:r>
          </a:p>
          <a:p>
            <a:r>
              <a:rPr lang="en-US" sz="2000"/>
              <a:t>In 1800’s they owned more companies that either the Hindus or the Europeans.</a:t>
            </a:r>
          </a:p>
          <a:p>
            <a:pPr marL="0" indent="0">
              <a:buNone/>
            </a:pPr>
            <a:endParaRPr lang="en-US" sz="2000"/>
          </a:p>
        </p:txBody>
      </p:sp>
    </p:spTree>
    <p:extLst>
      <p:ext uri="{BB962C8B-B14F-4D97-AF65-F5344CB8AC3E}">
        <p14:creationId xmlns:p14="http://schemas.microsoft.com/office/powerpoint/2010/main" val="420661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EA6F17-32D2-77D7-20B7-FA9C30AC3E60}"/>
              </a:ext>
            </a:extLst>
          </p:cNvPr>
          <p:cNvSpPr>
            <a:spLocks noGrp="1"/>
          </p:cNvSpPr>
          <p:nvPr>
            <p:ph type="title"/>
          </p:nvPr>
        </p:nvSpPr>
        <p:spPr>
          <a:xfrm>
            <a:off x="8643193" y="489507"/>
            <a:ext cx="3091607" cy="1655483"/>
          </a:xfrm>
        </p:spPr>
        <p:txBody>
          <a:bodyPr anchor="b">
            <a:normAutofit/>
          </a:bodyPr>
          <a:lstStyle/>
          <a:p>
            <a:r>
              <a:rPr lang="en-US" sz="3400"/>
              <a:t>Iranian Zoroastrians in the 1700-1800’s</a:t>
            </a:r>
          </a:p>
        </p:txBody>
      </p:sp>
      <p:pic>
        <p:nvPicPr>
          <p:cNvPr id="4" name="Picture 3">
            <a:extLst>
              <a:ext uri="{FF2B5EF4-FFF2-40B4-BE49-F238E27FC236}">
                <a16:creationId xmlns:a16="http://schemas.microsoft.com/office/drawing/2014/main" id="{9CBD6C4F-B68C-E0A5-F6A3-EAC12BBA9C3F}"/>
              </a:ext>
            </a:extLst>
          </p:cNvPr>
          <p:cNvPicPr>
            <a:picLocks noChangeAspect="1"/>
          </p:cNvPicPr>
          <p:nvPr/>
        </p:nvPicPr>
        <p:blipFill rotWithShape="1">
          <a:blip r:embed="rId2"/>
          <a:srcRect l="11232" r="4237"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ED46F48D-F463-1F3D-5F40-5C1E0DA493DE}"/>
              </a:ext>
            </a:extLst>
          </p:cNvPr>
          <p:cNvSpPr>
            <a:spLocks noGrp="1"/>
          </p:cNvSpPr>
          <p:nvPr>
            <p:ph idx="1"/>
          </p:nvPr>
        </p:nvSpPr>
        <p:spPr>
          <a:xfrm>
            <a:off x="8643193" y="2418408"/>
            <a:ext cx="2942813" cy="3540265"/>
          </a:xfrm>
        </p:spPr>
        <p:txBody>
          <a:bodyPr>
            <a:normAutofit/>
          </a:bodyPr>
          <a:lstStyle/>
          <a:p>
            <a:r>
              <a:rPr lang="en-US" sz="2000"/>
              <a:t>While the Parsis were flourishing under British rule, building fire temples, schools, hospitals, etc., Zoroastrians in Iran were under extreme social and economic pressure with their fire temples converted into mosques </a:t>
            </a:r>
          </a:p>
          <a:p>
            <a:pPr marL="0" indent="0">
              <a:buNone/>
            </a:pPr>
            <a:endParaRPr lang="en-US" sz="2000"/>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47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3B17DFD-A3DB-BB77-5103-633E627BBC5D}"/>
              </a:ext>
            </a:extLst>
          </p:cNvPr>
          <p:cNvSpPr>
            <a:spLocks noGrp="1"/>
          </p:cNvSpPr>
          <p:nvPr>
            <p:ph type="title"/>
          </p:nvPr>
        </p:nvSpPr>
        <p:spPr>
          <a:xfrm>
            <a:off x="1295400" y="669925"/>
            <a:ext cx="4800600" cy="1325563"/>
          </a:xfrm>
        </p:spPr>
        <p:txBody>
          <a:bodyPr anchor="b">
            <a:normAutofit/>
          </a:bodyPr>
          <a:lstStyle/>
          <a:p>
            <a:r>
              <a:rPr lang="en-US" sz="4100">
                <a:solidFill>
                  <a:schemeClr val="bg1"/>
                </a:solidFill>
              </a:rPr>
              <a:t>News of Extreme Discrimination in Iran</a:t>
            </a:r>
          </a:p>
        </p:txBody>
      </p:sp>
      <p:cxnSp>
        <p:nvCxnSpPr>
          <p:cNvPr id="14"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88437A-BAD5-B917-9130-3A77EF3E23F1}"/>
              </a:ext>
            </a:extLst>
          </p:cNvPr>
          <p:cNvSpPr>
            <a:spLocks noGrp="1"/>
          </p:cNvSpPr>
          <p:nvPr>
            <p:ph idx="1"/>
          </p:nvPr>
        </p:nvSpPr>
        <p:spPr>
          <a:xfrm>
            <a:off x="1295400" y="2288833"/>
            <a:ext cx="4800600" cy="3711571"/>
          </a:xfrm>
        </p:spPr>
        <p:txBody>
          <a:bodyPr>
            <a:normAutofit/>
          </a:bodyPr>
          <a:lstStyle/>
          <a:p>
            <a:r>
              <a:rPr lang="en-US" sz="1900">
                <a:solidFill>
                  <a:schemeClr val="bg1"/>
                </a:solidFill>
              </a:rPr>
              <a:t>As more Iranian Zoroastrians to India, news of poor conditions of Zoroastrians in Iran was spread among Parsi community.</a:t>
            </a:r>
          </a:p>
          <a:p>
            <a:r>
              <a:rPr lang="en-US" sz="1900">
                <a:solidFill>
                  <a:schemeClr val="bg1"/>
                </a:solidFill>
              </a:rPr>
              <a:t>In 1834 Parsis initiated a fund that became the Society of Amelioration of the Condition of Zoroastrians in Persia</a:t>
            </a:r>
          </a:p>
          <a:p>
            <a:r>
              <a:rPr lang="en-US" sz="1900">
                <a:solidFill>
                  <a:schemeClr val="bg1"/>
                </a:solidFill>
              </a:rPr>
              <a:t>Maneckji Limji Hataria was commissioned to Iran to evaluate the condition of Zoroastrians in Iran</a:t>
            </a:r>
          </a:p>
          <a:p>
            <a:r>
              <a:rPr lang="en-US" sz="1900">
                <a:solidFill>
                  <a:schemeClr val="bg1"/>
                </a:solidFill>
              </a:rPr>
              <a:t>This expedition, led to a 30 year stay of Hataria in Iran greatly improving the lives of Iranian Zoroastrians</a:t>
            </a:r>
          </a:p>
        </p:txBody>
      </p:sp>
      <p:pic>
        <p:nvPicPr>
          <p:cNvPr id="4" name="Picture 3">
            <a:extLst>
              <a:ext uri="{FF2B5EF4-FFF2-40B4-BE49-F238E27FC236}">
                <a16:creationId xmlns:a16="http://schemas.microsoft.com/office/drawing/2014/main" id="{299A7558-3ECE-3E48-58AC-426DC0124E30}"/>
              </a:ext>
            </a:extLst>
          </p:cNvPr>
          <p:cNvPicPr>
            <a:picLocks noChangeAspect="1"/>
          </p:cNvPicPr>
          <p:nvPr/>
        </p:nvPicPr>
        <p:blipFill>
          <a:blip r:embed="rId2"/>
          <a:stretch>
            <a:fillRect/>
          </a:stretch>
        </p:blipFill>
        <p:spPr>
          <a:xfrm>
            <a:off x="7629727" y="238600"/>
            <a:ext cx="4562263" cy="6380787"/>
          </a:xfrm>
          <a:prstGeom prst="rect">
            <a:avLst/>
          </a:prstGeom>
        </p:spPr>
      </p:pic>
      <p:cxnSp>
        <p:nvCxnSpPr>
          <p:cNvPr id="13" name="Straight Connector 12">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624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778A29AB-3573-F5CB-4EA0-013DD116CAA7}"/>
              </a:ext>
            </a:extLst>
          </p:cNvPr>
          <p:cNvSpPr>
            <a:spLocks noGrp="1"/>
          </p:cNvSpPr>
          <p:nvPr>
            <p:ph type="title"/>
          </p:nvPr>
        </p:nvSpPr>
        <p:spPr>
          <a:xfrm>
            <a:off x="1295400" y="669925"/>
            <a:ext cx="4800600" cy="1325563"/>
          </a:xfrm>
        </p:spPr>
        <p:txBody>
          <a:bodyPr anchor="b">
            <a:normAutofit/>
          </a:bodyPr>
          <a:lstStyle/>
          <a:p>
            <a:r>
              <a:rPr lang="en-US">
                <a:solidFill>
                  <a:schemeClr val="bg1"/>
                </a:solidFill>
              </a:rPr>
              <a:t>Zoroastrian Colonies in Bombay</a:t>
            </a: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E1FAE4-6857-C610-770E-DCFF4EF136B2}"/>
              </a:ext>
            </a:extLst>
          </p:cNvPr>
          <p:cNvSpPr>
            <a:spLocks noGrp="1"/>
          </p:cNvSpPr>
          <p:nvPr>
            <p:ph idx="1"/>
          </p:nvPr>
        </p:nvSpPr>
        <p:spPr>
          <a:xfrm>
            <a:off x="1295400" y="2288833"/>
            <a:ext cx="4800600" cy="3711571"/>
          </a:xfrm>
        </p:spPr>
        <p:txBody>
          <a:bodyPr>
            <a:normAutofit/>
          </a:bodyPr>
          <a:lstStyle/>
          <a:p>
            <a:r>
              <a:rPr lang="en-US" sz="1400">
                <a:solidFill>
                  <a:schemeClr val="bg1"/>
                </a:solidFill>
              </a:rPr>
              <a:t>Parsis established housing communities exclusively for Zoroastrians in Bombay. One such community is Dadar Parsi Colony</a:t>
            </a:r>
          </a:p>
          <a:p>
            <a:pPr lvl="1"/>
            <a:r>
              <a:rPr lang="en-US" sz="1400">
                <a:solidFill>
                  <a:schemeClr val="bg1"/>
                </a:solidFill>
              </a:rPr>
              <a:t>It was established in 1890’s</a:t>
            </a:r>
          </a:p>
          <a:p>
            <a:pPr lvl="1"/>
            <a:r>
              <a:rPr lang="en-US" sz="1400">
                <a:solidFill>
                  <a:schemeClr val="bg1"/>
                </a:solidFill>
              </a:rPr>
              <a:t>Mancherji Edulji Joshi, an engineer, persuaded British authorities to set aside plots for lower middle-class Parsis and was given a 999-year lease for 103 plots</a:t>
            </a:r>
          </a:p>
          <a:p>
            <a:pPr lvl="1"/>
            <a:r>
              <a:rPr lang="en-US" sz="1400">
                <a:solidFill>
                  <a:schemeClr val="bg1"/>
                </a:solidFill>
              </a:rPr>
              <a:t>The Dadar colony has a library, functional hall, sports grounds, seminary, school, and a temple.</a:t>
            </a:r>
          </a:p>
          <a:p>
            <a:pPr lvl="1"/>
            <a:r>
              <a:rPr lang="en-US" sz="1400">
                <a:solidFill>
                  <a:schemeClr val="bg1"/>
                </a:solidFill>
              </a:rPr>
              <a:t>It maintains a low rent for those living in the same apartments since 1947</a:t>
            </a:r>
          </a:p>
          <a:p>
            <a:r>
              <a:rPr lang="en-US" sz="1400">
                <a:solidFill>
                  <a:schemeClr val="bg1"/>
                </a:solidFill>
              </a:rPr>
              <a:t>Despite long waiting lists for these houses, one quarter of the flats remain empty because the owners live outside India but continue to pay the rent to ensure they won’t lose the flat</a:t>
            </a:r>
          </a:p>
        </p:txBody>
      </p:sp>
      <p:pic>
        <p:nvPicPr>
          <p:cNvPr id="4" name="Picture 3">
            <a:extLst>
              <a:ext uri="{FF2B5EF4-FFF2-40B4-BE49-F238E27FC236}">
                <a16:creationId xmlns:a16="http://schemas.microsoft.com/office/drawing/2014/main" id="{1A173843-AD32-96D1-0B3C-A24869E9F9CF}"/>
              </a:ext>
            </a:extLst>
          </p:cNvPr>
          <p:cNvPicPr>
            <a:picLocks noChangeAspect="1"/>
          </p:cNvPicPr>
          <p:nvPr/>
        </p:nvPicPr>
        <p:blipFill>
          <a:blip r:embed="rId2"/>
          <a:stretch>
            <a:fillRect/>
          </a:stretch>
        </p:blipFill>
        <p:spPr>
          <a:xfrm>
            <a:off x="7629727" y="1735253"/>
            <a:ext cx="4562263" cy="3387480"/>
          </a:xfrm>
          <a:prstGeom prst="rect">
            <a:avLst/>
          </a:prstGeom>
        </p:spPr>
      </p:pic>
      <p:cxnSp>
        <p:nvCxnSpPr>
          <p:cNvPr id="13" name="Straight Connector 12">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245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797</Words>
  <Application>Microsoft Office PowerPoint</Application>
  <PresentationFormat>Widescreen</PresentationFormat>
  <Paragraphs>66</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Parsis in India 1700-2023</vt:lpstr>
      <vt:lpstr>The Fall of the Sassanid Empire</vt:lpstr>
      <vt:lpstr>Social and Economical Persecutions by Muslim Arabs</vt:lpstr>
      <vt:lpstr>Leaving Homeland</vt:lpstr>
      <vt:lpstr>East India Company</vt:lpstr>
      <vt:lpstr>Parsis and Charity</vt:lpstr>
      <vt:lpstr>Iranian Zoroastrians in the 1700-1800’s</vt:lpstr>
      <vt:lpstr>News of Extreme Discrimination in Iran</vt:lpstr>
      <vt:lpstr>Zoroastrian Colonies in Bombay</vt:lpstr>
      <vt:lpstr>Small Community-Huge Impact</vt:lpstr>
      <vt:lpstr>A Few Examples of Successful Parsis</vt:lpstr>
      <vt:lpstr>Decline in Parsi Population in India</vt:lpstr>
      <vt:lpstr>1908 Petit vs Jijabhai Case</vt:lpstr>
      <vt:lpstr>Parsis in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Parsis in India 1700-2023</dc:title>
  <dc:creator>Artemis Javanshir</dc:creator>
  <cp:lastModifiedBy>Artemis Javanshir</cp:lastModifiedBy>
  <cp:revision>1</cp:revision>
  <dcterms:created xsi:type="dcterms:W3CDTF">2023-08-17T17:59:39Z</dcterms:created>
  <dcterms:modified xsi:type="dcterms:W3CDTF">2023-12-15T03:20:09Z</dcterms:modified>
</cp:coreProperties>
</file>