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3" r:id="rId7"/>
    <p:sldId id="274" r:id="rId8"/>
    <p:sldId id="270" r:id="rId9"/>
    <p:sldId id="271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1E08D210-9389-460D-B316-2B425CD7B087}"/>
    <pc:docChg chg="custSel addSld modSld">
      <pc:chgData name="Artemis Javanshir" userId="59835868965f2672" providerId="LiveId" clId="{1E08D210-9389-460D-B316-2B425CD7B087}" dt="2023-03-09T22:39:47.331" v="879" actId="20577"/>
      <pc:docMkLst>
        <pc:docMk/>
      </pc:docMkLst>
      <pc:sldChg chg="modSp mod">
        <pc:chgData name="Artemis Javanshir" userId="59835868965f2672" providerId="LiveId" clId="{1E08D210-9389-460D-B316-2B425CD7B087}" dt="2023-03-09T22:29:58.265" v="707" actId="20577"/>
        <pc:sldMkLst>
          <pc:docMk/>
          <pc:sldMk cId="1308840928" sldId="257"/>
        </pc:sldMkLst>
        <pc:spChg chg="mod">
          <ac:chgData name="Artemis Javanshir" userId="59835868965f2672" providerId="LiveId" clId="{1E08D210-9389-460D-B316-2B425CD7B087}" dt="2023-03-09T22:29:58.265" v="707" actId="20577"/>
          <ac:spMkLst>
            <pc:docMk/>
            <pc:sldMk cId="1308840928" sldId="257"/>
            <ac:spMk id="3" creationId="{ADA41F5B-E1A9-4B00-B6B4-406E481677FC}"/>
          </ac:spMkLst>
        </pc:spChg>
      </pc:sldChg>
      <pc:sldChg chg="modSp mod">
        <pc:chgData name="Artemis Javanshir" userId="59835868965f2672" providerId="LiveId" clId="{1E08D210-9389-460D-B316-2B425CD7B087}" dt="2023-03-09T22:32:57.345" v="831" actId="20577"/>
        <pc:sldMkLst>
          <pc:docMk/>
          <pc:sldMk cId="2568183010" sldId="268"/>
        </pc:sldMkLst>
        <pc:spChg chg="mod">
          <ac:chgData name="Artemis Javanshir" userId="59835868965f2672" providerId="LiveId" clId="{1E08D210-9389-460D-B316-2B425CD7B087}" dt="2023-03-09T22:32:57.345" v="831" actId="20577"/>
          <ac:spMkLst>
            <pc:docMk/>
            <pc:sldMk cId="2568183010" sldId="268"/>
            <ac:spMk id="3" creationId="{0A60C106-6F73-4C3C-A67F-A00A7B1CDB50}"/>
          </ac:spMkLst>
        </pc:spChg>
      </pc:sldChg>
      <pc:sldChg chg="modSp mod">
        <pc:chgData name="Artemis Javanshir" userId="59835868965f2672" providerId="LiveId" clId="{1E08D210-9389-460D-B316-2B425CD7B087}" dt="2023-03-09T22:39:47.331" v="879" actId="20577"/>
        <pc:sldMkLst>
          <pc:docMk/>
          <pc:sldMk cId="2157981437" sldId="269"/>
        </pc:sldMkLst>
        <pc:spChg chg="mod">
          <ac:chgData name="Artemis Javanshir" userId="59835868965f2672" providerId="LiveId" clId="{1E08D210-9389-460D-B316-2B425CD7B087}" dt="2023-03-09T22:39:47.331" v="879" actId="20577"/>
          <ac:spMkLst>
            <pc:docMk/>
            <pc:sldMk cId="2157981437" sldId="269"/>
            <ac:spMk id="3" creationId="{408E0E34-0E39-4DCE-8315-2D967F1EB77E}"/>
          </ac:spMkLst>
        </pc:spChg>
      </pc:sldChg>
      <pc:sldChg chg="modSp mod">
        <pc:chgData name="Artemis Javanshir" userId="59835868965f2672" providerId="LiveId" clId="{1E08D210-9389-460D-B316-2B425CD7B087}" dt="2023-03-09T22:36:57.974" v="875" actId="20577"/>
        <pc:sldMkLst>
          <pc:docMk/>
          <pc:sldMk cId="2111221428" sldId="270"/>
        </pc:sldMkLst>
        <pc:spChg chg="mod">
          <ac:chgData name="Artemis Javanshir" userId="59835868965f2672" providerId="LiveId" clId="{1E08D210-9389-460D-B316-2B425CD7B087}" dt="2023-03-09T22:35:19.985" v="848" actId="20577"/>
          <ac:spMkLst>
            <pc:docMk/>
            <pc:sldMk cId="2111221428" sldId="270"/>
            <ac:spMk id="2" creationId="{086B0464-3AD8-4CDA-A170-615F0D26802D}"/>
          </ac:spMkLst>
        </pc:spChg>
        <pc:spChg chg="mod">
          <ac:chgData name="Artemis Javanshir" userId="59835868965f2672" providerId="LiveId" clId="{1E08D210-9389-460D-B316-2B425CD7B087}" dt="2023-03-09T22:36:57.974" v="875" actId="20577"/>
          <ac:spMkLst>
            <pc:docMk/>
            <pc:sldMk cId="2111221428" sldId="270"/>
            <ac:spMk id="3" creationId="{D3A7F0B7-5EF4-40ED-ADD4-0CDA1663634B}"/>
          </ac:spMkLst>
        </pc:spChg>
      </pc:sldChg>
      <pc:sldChg chg="modSp mod">
        <pc:chgData name="Artemis Javanshir" userId="59835868965f2672" providerId="LiveId" clId="{1E08D210-9389-460D-B316-2B425CD7B087}" dt="2023-03-09T22:39:04.067" v="878" actId="20577"/>
        <pc:sldMkLst>
          <pc:docMk/>
          <pc:sldMk cId="3616790830" sldId="271"/>
        </pc:sldMkLst>
        <pc:spChg chg="mod">
          <ac:chgData name="Artemis Javanshir" userId="59835868965f2672" providerId="LiveId" clId="{1E08D210-9389-460D-B316-2B425CD7B087}" dt="2023-03-09T22:39:04.067" v="878" actId="20577"/>
          <ac:spMkLst>
            <pc:docMk/>
            <pc:sldMk cId="3616790830" sldId="271"/>
            <ac:spMk id="3" creationId="{00F3C83F-C197-43A9-A78C-20C5E854F78A}"/>
          </ac:spMkLst>
        </pc:spChg>
      </pc:sldChg>
      <pc:sldChg chg="modSp mod">
        <pc:chgData name="Artemis Javanshir" userId="59835868965f2672" providerId="LiveId" clId="{1E08D210-9389-460D-B316-2B425CD7B087}" dt="2023-03-09T22:34:50.340" v="846" actId="20577"/>
        <pc:sldMkLst>
          <pc:docMk/>
          <pc:sldMk cId="275821085" sldId="274"/>
        </pc:sldMkLst>
        <pc:spChg chg="mod">
          <ac:chgData name="Artemis Javanshir" userId="59835868965f2672" providerId="LiveId" clId="{1E08D210-9389-460D-B316-2B425CD7B087}" dt="2023-03-09T22:34:50.340" v="846" actId="20577"/>
          <ac:spMkLst>
            <pc:docMk/>
            <pc:sldMk cId="275821085" sldId="274"/>
            <ac:spMk id="3" creationId="{2CCAF4FB-4F1E-4D10-BCFD-FAEC1A23B748}"/>
          </ac:spMkLst>
        </pc:spChg>
      </pc:sldChg>
      <pc:sldChg chg="addSp modSp new mod setBg">
        <pc:chgData name="Artemis Javanshir" userId="59835868965f2672" providerId="LiveId" clId="{1E08D210-9389-460D-B316-2B425CD7B087}" dt="2023-02-24T03:42:12.896" v="705" actId="26606"/>
        <pc:sldMkLst>
          <pc:docMk/>
          <pc:sldMk cId="1408409708" sldId="275"/>
        </pc:sldMkLst>
        <pc:spChg chg="mod">
          <ac:chgData name="Artemis Javanshir" userId="59835868965f2672" providerId="LiveId" clId="{1E08D210-9389-460D-B316-2B425CD7B087}" dt="2023-02-24T03:42:12.896" v="705" actId="26606"/>
          <ac:spMkLst>
            <pc:docMk/>
            <pc:sldMk cId="1408409708" sldId="275"/>
            <ac:spMk id="2" creationId="{6542FCF0-1854-F218-94B4-CCA125D4E033}"/>
          </ac:spMkLst>
        </pc:spChg>
        <pc:spChg chg="mod">
          <ac:chgData name="Artemis Javanshir" userId="59835868965f2672" providerId="LiveId" clId="{1E08D210-9389-460D-B316-2B425CD7B087}" dt="2023-02-24T03:42:12.896" v="705" actId="26606"/>
          <ac:spMkLst>
            <pc:docMk/>
            <pc:sldMk cId="1408409708" sldId="275"/>
            <ac:spMk id="3" creationId="{09CE5148-0217-C796-50D4-D4F7FEB4CF0E}"/>
          </ac:spMkLst>
        </pc:spChg>
        <pc:spChg chg="add">
          <ac:chgData name="Artemis Javanshir" userId="59835868965f2672" providerId="LiveId" clId="{1E08D210-9389-460D-B316-2B425CD7B087}" dt="2023-02-24T03:42:12.896" v="705" actId="26606"/>
          <ac:spMkLst>
            <pc:docMk/>
            <pc:sldMk cId="1408409708" sldId="275"/>
            <ac:spMk id="9" creationId="{2B97F24A-32CE-4C1C-A50D-3016B394DCFB}"/>
          </ac:spMkLst>
        </pc:spChg>
        <pc:spChg chg="add">
          <ac:chgData name="Artemis Javanshir" userId="59835868965f2672" providerId="LiveId" clId="{1E08D210-9389-460D-B316-2B425CD7B087}" dt="2023-02-24T03:42:12.896" v="705" actId="26606"/>
          <ac:spMkLst>
            <pc:docMk/>
            <pc:sldMk cId="1408409708" sldId="275"/>
            <ac:spMk id="11" creationId="{CD8B4F24-440B-49E9-B85D-733523DC064B}"/>
          </ac:spMkLst>
        </pc:spChg>
        <pc:picChg chg="add mod">
          <ac:chgData name="Artemis Javanshir" userId="59835868965f2672" providerId="LiveId" clId="{1E08D210-9389-460D-B316-2B425CD7B087}" dt="2023-02-24T03:42:12.896" v="705" actId="26606"/>
          <ac:picMkLst>
            <pc:docMk/>
            <pc:sldMk cId="1408409708" sldId="275"/>
            <ac:picMk id="4" creationId="{B28FFE49-564D-E0DD-9110-2FC0BE9DB13F}"/>
          </ac:picMkLst>
        </pc:picChg>
      </pc:sldChg>
    </pc:docChg>
  </pc:docChgLst>
  <pc:docChgLst>
    <pc:chgData name="Artemis Javanshir" userId="59835868965f2672" providerId="LiveId" clId="{2BD0E93D-0A3E-47EB-8D93-4A08E037005E}"/>
    <pc:docChg chg="custSel modSld">
      <pc:chgData name="Artemis Javanshir" userId="59835868965f2672" providerId="LiveId" clId="{2BD0E93D-0A3E-47EB-8D93-4A08E037005E}" dt="2023-09-03T23:07:33.117" v="48" actId="20577"/>
      <pc:docMkLst>
        <pc:docMk/>
      </pc:docMkLst>
      <pc:sldChg chg="modSp mod">
        <pc:chgData name="Artemis Javanshir" userId="59835868965f2672" providerId="LiveId" clId="{2BD0E93D-0A3E-47EB-8D93-4A08E037005E}" dt="2023-09-03T23:07:33.117" v="48" actId="20577"/>
        <pc:sldMkLst>
          <pc:docMk/>
          <pc:sldMk cId="1308840928" sldId="257"/>
        </pc:sldMkLst>
        <pc:spChg chg="mod">
          <ac:chgData name="Artemis Javanshir" userId="59835868965f2672" providerId="LiveId" clId="{2BD0E93D-0A3E-47EB-8D93-4A08E037005E}" dt="2023-09-03T23:07:33.117" v="48" actId="20577"/>
          <ac:spMkLst>
            <pc:docMk/>
            <pc:sldMk cId="1308840928" sldId="257"/>
            <ac:spMk id="2" creationId="{84D06137-AE11-4D2F-BAAE-56ABDB253BB3}"/>
          </ac:spMkLst>
        </pc:spChg>
      </pc:sldChg>
    </pc:docChg>
  </pc:docChgLst>
  <pc:docChgLst>
    <pc:chgData name="Artemis Javanshir" userId="59835868965f2672" providerId="LiveId" clId="{D2A37DAB-6499-4E72-A35F-5C37DEB102D2}"/>
    <pc:docChg chg="modSld">
      <pc:chgData name="Artemis Javanshir" userId="59835868965f2672" providerId="LiveId" clId="{D2A37DAB-6499-4E72-A35F-5C37DEB102D2}" dt="2023-12-11T07:47:01.056" v="1" actId="1076"/>
      <pc:docMkLst>
        <pc:docMk/>
      </pc:docMkLst>
      <pc:sldChg chg="addSp modSp mod">
        <pc:chgData name="Artemis Javanshir" userId="59835868965f2672" providerId="LiveId" clId="{D2A37DAB-6499-4E72-A35F-5C37DEB102D2}" dt="2023-12-11T07:47:01.056" v="1" actId="1076"/>
        <pc:sldMkLst>
          <pc:docMk/>
          <pc:sldMk cId="1308840928" sldId="257"/>
        </pc:sldMkLst>
        <pc:picChg chg="add mod">
          <ac:chgData name="Artemis Javanshir" userId="59835868965f2672" providerId="LiveId" clId="{D2A37DAB-6499-4E72-A35F-5C37DEB102D2}" dt="2023-12-11T07:47:01.056" v="1" actId="1076"/>
          <ac:picMkLst>
            <pc:docMk/>
            <pc:sldMk cId="1308840928" sldId="257"/>
            <ac:picMk id="5" creationId="{AF76190A-421A-E749-7CBF-C65152E837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30B6-8EA0-ECB3-4E3F-FE9840850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AB4C2-2580-8149-6C74-E9897F2EF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F2AB3-9AAA-8B18-9D4F-0EE52CF1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0D45-5998-CFD6-E684-56E1A4D9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BE4DA-8B2D-D14E-959E-95770B57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54A6-BB22-D392-0028-516C2B67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7877A-A6BC-C262-C8C4-FA888E7BE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B4E99-F26A-32E9-8752-F7D7FD80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587D4-C5E4-867D-9EE5-E18060A1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4AF72-9195-4B80-61B2-470AF2ED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7FAC83-CF91-6F04-704A-E12AB186F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BF913-60EE-B4B3-A42E-6F8F33E5D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47C4B-8A7B-1A1B-5AF3-B0B64CA1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A6775-8685-4DDC-A516-BBA17091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A16B1-368E-AE84-D2C8-8BE015FC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68BA-C60C-7D9C-DFBC-EF2EC537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44A6-A4E9-108F-0EFA-58462E8E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2886-D0B4-8223-F2D0-AA9C7896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70F7D-2011-DA69-33DF-2C83CAD7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7A46-F5CA-0325-51B6-0A6BF3C2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8D2C-99FD-8F70-8006-061BF25F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6C1AC-8504-3B23-AE36-42B37FE1A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3F384-040C-9F9A-84DB-2DD96F29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2BEC-B9AF-E2DF-1346-7AFCEF2F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D80C-F26E-EC10-3EF4-DACD8737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CC50-4740-5EA5-FCF4-1BBCA186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7A4D-A430-19F9-DBAA-BA500DA12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62B4F-F92B-BDC8-B4D6-3CDEA299C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5EB7E-65B1-C22E-57A8-6CF952BE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BC60C-0C86-60FC-DD18-53B1D4EE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92B57-CFEE-A1AE-0656-8100C373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A0FD-E4E1-9647-DB6A-70688EDB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F218-44DD-5A3E-4820-4C9B89FDE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BE39B-C9A1-2FC7-A040-BEB1B9FD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B3441-76BB-5ADE-1129-0FCB6DB8C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FAC5C-1A26-C518-0D49-F08B2CBAA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CC3A3-8551-E39F-E266-867F12D2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C3616-6D7C-D18D-BD89-F762FBE7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AEE7B-23B4-7E2B-A5B5-4D89A337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8022-81A7-5FAF-91CC-ED4D8F2A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EC09A-58FD-AA3F-31E5-18A703EB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323C5-7763-A3EE-DC95-97E625EB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A9FB7-9182-35E6-6A15-A69C9864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C3638-476F-3A58-7860-1023D3BC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4EA64-CD20-505F-2074-38602715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4B54C-B331-A45A-5CB4-3CB4C2B2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7FA7-B6C0-E1F4-9630-1985EFD3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82A6-186B-06BA-27D2-7B412AB11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EFF92-BC43-809D-1B30-AB0C43A17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123E8-13A0-2FAA-FAD8-49DCD0CA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C5320-259C-CCD8-B365-CA773FB7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20E95-5A67-584A-5A05-088238D3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60BB-D131-CBD6-F7B0-45D1E8E0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68749-3042-95B1-9C50-9B37E1566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4101A-B7D9-BA22-0C49-5E9138FEC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60DCC-A9A6-8372-5CE2-69D42E3D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BEB21-9853-1B89-E7AC-84655647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08AB9-777B-3330-C96E-3528D689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7C416-DCFB-0BF7-9D38-2ECEFD24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D2ECD-3CB1-2813-89FE-522D4D6B7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0F3F-3C42-A309-42FE-1579D55B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D487-C0B5-4223-BAD2-7F6D9CB4A0C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121D-3406-5A5E-CA5A-4ACBC66C2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ED028-DE8A-7488-3547-40C71D121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097B-61CA-40BE-8FDA-41FD4101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06137-AE11-4D2F-BAAE-56ABDB253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en-US" sz="5600">
                <a:solidFill>
                  <a:srgbClr val="FFFFFF"/>
                </a:solidFill>
              </a:rPr>
              <a:t>The Parthian </a:t>
            </a:r>
            <a:r>
              <a:rPr lang="en-US" sz="5600" dirty="0">
                <a:solidFill>
                  <a:srgbClr val="FFFFFF"/>
                </a:solidFill>
              </a:rPr>
              <a:t>Empire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dirty="0">
                <a:solidFill>
                  <a:srgbClr val="FFFFFF"/>
                </a:solidFill>
              </a:rPr>
              <a:t>Lesson 2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 Parthian Infrastructure and 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1F5B-E1A9-4B00-B6B4-406E48167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241 BCE-224 CE</a:t>
            </a:r>
          </a:p>
          <a:p>
            <a:r>
              <a:rPr lang="en-US" dirty="0">
                <a:solidFill>
                  <a:srgbClr val="FFFFFF"/>
                </a:solidFill>
              </a:rPr>
              <a:t>(452 years)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6190A-421A-E749-7CBF-C65152E8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2" y="4952939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4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FCF0-1854-F218-94B4-CCA125D4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Parthian Language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E5148-0217-C796-50D4-D4F7FEB4C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/>
              <a:t>Parthians spoke a northwestern Iranian language called northwestern Pahlavi</a:t>
            </a:r>
          </a:p>
          <a:p>
            <a:r>
              <a:rPr lang="en-US" sz="1900"/>
              <a:t>It was spoken in a small region but with the extent of the Parthian Empire it became widely spoken</a:t>
            </a:r>
          </a:p>
          <a:p>
            <a:r>
              <a:rPr lang="en-US" sz="1900"/>
              <a:t>Parthian language was very close to Middle Persian which was the official language during Sassanid Empire</a:t>
            </a:r>
          </a:p>
          <a:p>
            <a:endParaRPr lang="en-US" sz="1900"/>
          </a:p>
          <a:p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FFE49-564D-E0DD-9110-2FC0BE9D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23365"/>
            <a:ext cx="6903720" cy="42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F677A-2ECD-4F13-B4C9-7B070606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832" y="365124"/>
            <a:ext cx="6173674" cy="2057400"/>
          </a:xfrm>
        </p:spPr>
        <p:txBody>
          <a:bodyPr anchor="b">
            <a:normAutofit/>
          </a:bodyPr>
          <a:lstStyle/>
          <a:p>
            <a:r>
              <a:rPr lang="en-US" sz="4200"/>
              <a:t>Parthian Military Tactics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9CE80-D6AE-40E9-BF8B-57DA9CB5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5" r="-1" b="9404"/>
          <a:stretch/>
        </p:blipFill>
        <p:spPr>
          <a:xfrm>
            <a:off x="20" y="10"/>
            <a:ext cx="4219631" cy="2569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4B18C-8334-4793-A19B-FE4F485B5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92" r="1" b="13802"/>
          <a:stretch/>
        </p:blipFill>
        <p:spPr>
          <a:xfrm>
            <a:off x="20" y="2743200"/>
            <a:ext cx="4219631" cy="4114800"/>
          </a:xfrm>
          <a:prstGeom prst="rect">
            <a:avLst/>
          </a:prstGeom>
        </p:spPr>
      </p:pic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488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770A-9A15-446B-944F-DE93E9C1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832" y="2691196"/>
            <a:ext cx="6173674" cy="3471860"/>
          </a:xfrm>
        </p:spPr>
        <p:txBody>
          <a:bodyPr>
            <a:normAutofit/>
          </a:bodyPr>
          <a:lstStyle/>
          <a:p>
            <a:r>
              <a:rPr lang="en-US" sz="2100" dirty="0"/>
              <a:t>Unique use of horse and bow</a:t>
            </a:r>
          </a:p>
          <a:p>
            <a:r>
              <a:rPr lang="en-US" sz="2100" dirty="0"/>
              <a:t> ‘Parthian shot’- were able to shoot backward from horseback in full gallop thus they could come at enemy from all directions</a:t>
            </a:r>
          </a:p>
          <a:p>
            <a:r>
              <a:rPr lang="en-US" sz="2100" dirty="0"/>
              <a:t>Use of camels in providing steady supply of arrows</a:t>
            </a:r>
          </a:p>
          <a:p>
            <a:r>
              <a:rPr lang="en-US" sz="2100" dirty="0"/>
              <a:t>Enemy infantry turned into sitting ducts and could not engage unless at close range</a:t>
            </a:r>
          </a:p>
          <a:p>
            <a:r>
              <a:rPr lang="en-US" sz="2100" dirty="0"/>
              <a:t>Hit and run fighting style</a:t>
            </a:r>
          </a:p>
          <a:p>
            <a:r>
              <a:rPr lang="en-US" sz="2100" dirty="0"/>
              <a:t>Pretending retreat</a:t>
            </a:r>
          </a:p>
        </p:txBody>
      </p:sp>
    </p:spTree>
    <p:extLst>
      <p:ext uri="{BB962C8B-B14F-4D97-AF65-F5344CB8AC3E}">
        <p14:creationId xmlns:p14="http://schemas.microsoft.com/office/powerpoint/2010/main" val="378003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73743-85AB-4AF6-963D-5260D172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 dirty="0"/>
              <a:t>Parthian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6A28-F0F0-4FD4-A682-B469E6EA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4" y="1436915"/>
            <a:ext cx="6012672" cy="4740048"/>
          </a:xfrm>
        </p:spPr>
        <p:txBody>
          <a:bodyPr>
            <a:normAutofit/>
          </a:bodyPr>
          <a:lstStyle/>
          <a:p>
            <a:r>
              <a:rPr lang="en-US" sz="2400" dirty="0"/>
              <a:t>The king demanded absolute royalty</a:t>
            </a:r>
          </a:p>
          <a:p>
            <a:r>
              <a:rPr lang="en-US" sz="2400" dirty="0"/>
              <a:t>Mithridates I kept Greek nobles in position of leadership to ensure continuance economic and bureaucratic affairs</a:t>
            </a:r>
          </a:p>
          <a:p>
            <a:r>
              <a:rPr lang="en-US" sz="2400" dirty="0"/>
              <a:t>Greek settlements were left alone as long as they paid tribute to king</a:t>
            </a:r>
          </a:p>
          <a:p>
            <a:r>
              <a:rPr lang="en-US" sz="2400" dirty="0"/>
              <a:t>Divided their provinces into smaller satrapies called eparchies in order to avoid rebellion- decreased regional power of the governor</a:t>
            </a:r>
          </a:p>
          <a:p>
            <a:r>
              <a:rPr lang="en-US" sz="2400" dirty="0"/>
              <a:t>Allowed conquered powers in their empire to have their own kings- providing Parthia with tribute and military aid when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0E464-FE2B-4A3B-A2CB-6C183FF4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57" y="321732"/>
            <a:ext cx="3703650" cy="181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C479A-6F94-478D-B776-C4F51D81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909" y="2426124"/>
            <a:ext cx="2756974" cy="1811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DD915B-3471-4A2F-92FB-5C917C6D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992" y="4559299"/>
            <a:ext cx="1195855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73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E2443-4123-4CB2-9FAA-01A61345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Economy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15603-665D-4D5C-B4A5-866C48548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76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6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0C106-6F73-4C3C-A67F-A00A7B1CD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171" y="491260"/>
            <a:ext cx="3873573" cy="5822454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Preserved the cities and roads they conquered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Possession of Armenia gave them access to Black Sea</a:t>
            </a:r>
          </a:p>
          <a:p>
            <a:r>
              <a:rPr lang="en-US" sz="1800" dirty="0" err="1">
                <a:solidFill>
                  <a:srgbClr val="FFFFFF"/>
                </a:solidFill>
              </a:rPr>
              <a:t>Hyrcania</a:t>
            </a:r>
            <a:r>
              <a:rPr lang="en-US" sz="1800" dirty="0">
                <a:solidFill>
                  <a:srgbClr val="FFFFFF"/>
                </a:solidFill>
              </a:rPr>
              <a:t> and Caspian Sea gave them access to Central Asian markets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Persis, and cities like Antioch, had access to Indian Markets via the Persian Gulf.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Susa ,a politically important city, the fertile lands of Media and Ecbatana- enriched Parthians culturally and materially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Royal Roads provided access to long reaches of land- solidifying Parthia’s position as an international trader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Trade with China- Chinese envoys visited Parthia in 115 BCE</a:t>
            </a:r>
          </a:p>
        </p:txBody>
      </p:sp>
    </p:spTree>
    <p:extLst>
      <p:ext uri="{BB962C8B-B14F-4D97-AF65-F5344CB8AC3E}">
        <p14:creationId xmlns:p14="http://schemas.microsoft.com/office/powerpoint/2010/main" val="256818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C4E1-BFA1-4F31-B171-165B7822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Parthian Architecture and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0E34-0E39-4DCE-8315-2D967F1E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US" sz="2000" dirty="0"/>
              <a:t>Developed their own unique artistic and architectural style- circular and frontal motifs (Hellenic architecture was rectangular/triangular style)</a:t>
            </a:r>
          </a:p>
          <a:p>
            <a:r>
              <a:rPr lang="en-US" sz="2000" dirty="0"/>
              <a:t>Developed graceful arches (</a:t>
            </a:r>
            <a:r>
              <a:rPr lang="en-US" sz="2000" dirty="0" err="1"/>
              <a:t>Hatra</a:t>
            </a:r>
            <a:r>
              <a:rPr lang="en-US" sz="2000" dirty="0"/>
              <a:t> temple)</a:t>
            </a:r>
          </a:p>
          <a:p>
            <a:endParaRPr lang="en-US" sz="2000" dirty="0"/>
          </a:p>
          <a:p>
            <a:r>
              <a:rPr lang="en-US" sz="2000" dirty="0"/>
              <a:t>Built domes that ran to the ground rather than sitting on top of supporting structures as in Roman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E8E7B-19FF-4D24-BC92-F48E546F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945" y="321734"/>
            <a:ext cx="1568243" cy="273981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3CC34-E3AB-4158-A435-8AD1D275C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820814"/>
            <a:ext cx="2364317" cy="1741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D4DAD-DABB-46F6-BB41-51EEE2FA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08" y="4257756"/>
            <a:ext cx="2364317" cy="1637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E7ECC-E3EC-4A91-92FF-E440049A6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533" y="4360561"/>
            <a:ext cx="2364317" cy="14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8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E7B5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6C308-015E-47FC-8FBA-B030B22B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Parthian cities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48B80-ED94-4E52-9BB3-BD9E1DE0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92" r="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80EC-1C5C-431B-B966-2816C5F8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Cities and towns made in circular pattern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(ex. </a:t>
            </a:r>
            <a:r>
              <a:rPr lang="en-US" sz="2400" dirty="0" err="1">
                <a:solidFill>
                  <a:srgbClr val="FFFFFF"/>
                </a:solidFill>
              </a:rPr>
              <a:t>Nisa</a:t>
            </a:r>
            <a:r>
              <a:rPr lang="en-US" sz="2400" dirty="0">
                <a:solidFill>
                  <a:srgbClr val="FFFFFF"/>
                </a:solidFill>
              </a:rPr>
              <a:t>- their original capital, and re-foundation of Ctesiphon)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5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D2F3-E74B-4BF9-8496-AAE4A418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756879"/>
          </a:xfrm>
        </p:spPr>
        <p:txBody>
          <a:bodyPr>
            <a:normAutofit/>
          </a:bodyPr>
          <a:lstStyle/>
          <a:p>
            <a:r>
              <a:rPr lang="en-US" dirty="0"/>
              <a:t>Parthian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F4FB-4F1E-4D10-BCFD-FAEC1A23B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27" y="1480457"/>
            <a:ext cx="3883951" cy="4696506"/>
          </a:xfrm>
        </p:spPr>
        <p:txBody>
          <a:bodyPr>
            <a:normAutofit/>
          </a:bodyPr>
          <a:lstStyle/>
          <a:p>
            <a:r>
              <a:rPr lang="en-US" sz="2000" dirty="0"/>
              <a:t>Great source of influences due to their origin and vastness of the Empire</a:t>
            </a:r>
          </a:p>
          <a:p>
            <a:r>
              <a:rPr lang="en-US" sz="2000" dirty="0"/>
              <a:t>Parthian art has been discovered from borders of China and Central Asia to Mesopotamia and Syria</a:t>
            </a:r>
          </a:p>
          <a:p>
            <a:r>
              <a:rPr lang="en-US" sz="2000" dirty="0"/>
              <a:t>Their art used the motif of frontality (connection between art and viewer-later adopted by Byzantines)</a:t>
            </a:r>
          </a:p>
          <a:p>
            <a:r>
              <a:rPr lang="en-US" sz="2000" dirty="0"/>
              <a:t>Creative use of precious metal jewelry, bronze, terracotta, and stone figures</a:t>
            </a:r>
          </a:p>
          <a:p>
            <a:endParaRPr lang="en-US" sz="2000" dirty="0"/>
          </a:p>
          <a:p>
            <a:endParaRPr lang="en-US" sz="15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DB762-0DB5-44A9-B3B9-D35F1C27C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5" r="9677" b="3"/>
          <a:stretch/>
        </p:blipFill>
        <p:spPr>
          <a:xfrm>
            <a:off x="5421700" y="474133"/>
            <a:ext cx="2951425" cy="336158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tone building&#10;&#10;Description automatically generated">
            <a:extLst>
              <a:ext uri="{FF2B5EF4-FFF2-40B4-BE49-F238E27FC236}">
                <a16:creationId xmlns:a16="http://schemas.microsoft.com/office/drawing/2014/main" id="{7D77A7CE-9545-4F3F-AA27-3CE7EEFBB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809"/>
          <a:stretch/>
        </p:blipFill>
        <p:spPr>
          <a:xfrm>
            <a:off x="9305257" y="474133"/>
            <a:ext cx="2387267" cy="27178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8C307A-8CA2-4F6E-B6A2-74F7A41A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425" y="4318312"/>
            <a:ext cx="3103974" cy="206555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175F8-0604-4A60-9E42-AE606349A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639" r="-1" b="8387"/>
          <a:stretch/>
        </p:blipFill>
        <p:spPr>
          <a:xfrm>
            <a:off x="9279639" y="4344623"/>
            <a:ext cx="2438503" cy="13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B0464-3AD8-4CDA-A170-615F0D26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Clothing and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EE2CC-8A70-413A-97FB-1419E739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698913"/>
            <a:ext cx="3425957" cy="54596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F0B7-5EF4-40ED-ADD4-0CDA1663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400" dirty="0"/>
              <a:t>Particular clothing worn among the ruling class</a:t>
            </a:r>
          </a:p>
          <a:p>
            <a:r>
              <a:rPr lang="en-US" sz="2400" dirty="0"/>
              <a:t>End of 1</a:t>
            </a:r>
            <a:r>
              <a:rPr lang="en-US" sz="2400" baseline="30000" dirty="0"/>
              <a:t>st</a:t>
            </a:r>
            <a:r>
              <a:rPr lang="en-US" sz="2400" dirty="0"/>
              <a:t> century BCE: belted tunic and trouser-suit throughout the Empire</a:t>
            </a:r>
          </a:p>
          <a:p>
            <a:r>
              <a:rPr lang="en-US" sz="2400" dirty="0"/>
              <a:t>Loose fitting clothing with multiple horizontal pleats</a:t>
            </a:r>
          </a:p>
          <a:p>
            <a:r>
              <a:rPr lang="en-US" sz="2400" dirty="0"/>
              <a:t>Lengthy mustaches with closely groomed beards</a:t>
            </a:r>
          </a:p>
          <a:p>
            <a:r>
              <a:rPr lang="en-US" sz="2400" dirty="0"/>
              <a:t>Puffed hairstyle of moderate length secured with a headband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22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BE134-B0B9-4DC8-BB92-626CE3C0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4"/>
            <a:ext cx="2815800" cy="603447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Religion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D1BC6-CCB0-4B83-99A4-A288FF792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" r="3065" b="-1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C83F-C197-43A9-A78C-20C5E854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240971"/>
            <a:ext cx="3927214" cy="4910447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Parthians were tolerant of different beliefs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Zoroastrianism was widespread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Compiling of the </a:t>
            </a:r>
            <a:r>
              <a:rPr lang="en-US" sz="1600" dirty="0" err="1">
                <a:solidFill>
                  <a:srgbClr val="FFFFFF"/>
                </a:solidFill>
              </a:rPr>
              <a:t>Avesta</a:t>
            </a:r>
            <a:r>
              <a:rPr lang="en-US" sz="1600" dirty="0">
                <a:solidFill>
                  <a:srgbClr val="FFFFFF"/>
                </a:solidFill>
              </a:rPr>
              <a:t> began during Parthian Empire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Deep respect for the elements such as water and fire, etc. existed in western areas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Seleucids had pantheon of gods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Babylonians respected fertility gods, Ishtar and Bel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Jews in Mesopotamia worshipped Yahweh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 </a:t>
            </a:r>
            <a:r>
              <a:rPr lang="en-US" sz="2000" dirty="0" err="1">
                <a:solidFill>
                  <a:srgbClr val="FFFFFF"/>
                </a:solidFill>
              </a:rPr>
              <a:t>Hatra</a:t>
            </a:r>
            <a:r>
              <a:rPr lang="en-US" sz="2000" dirty="0">
                <a:solidFill>
                  <a:srgbClr val="FFFFFF"/>
                </a:solidFill>
              </a:rPr>
              <a:t>, sun and moon gods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Christians, east of Tigris, gained footing toward the end of the Parthian period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90F5D-7693-420D-8C69-B30F248E9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r="2844" b="2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D3DCB-8016-4FB6-A786-C995A850EC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44" r="3" b="19214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0D42D-A612-4D04-A84A-7226A0998D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5" r="-4" b="9536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771E4-CA62-4E95-ACEE-D5B0A65B35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6" r="-1" b="7750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551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Office Theme</vt:lpstr>
      <vt:lpstr>The Parthian Empire Lesson 2 The Parthian Infrastructure and Art</vt:lpstr>
      <vt:lpstr>Parthian Military Tactics</vt:lpstr>
      <vt:lpstr>Parthian Government</vt:lpstr>
      <vt:lpstr>Economy and Trade</vt:lpstr>
      <vt:lpstr>Parthian Architecture and Art</vt:lpstr>
      <vt:lpstr>Parthian cities</vt:lpstr>
      <vt:lpstr>Parthian Art</vt:lpstr>
      <vt:lpstr>Clothing and Style</vt:lpstr>
      <vt:lpstr>Religion</vt:lpstr>
      <vt:lpstr>Parthian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Parthian Empire 2</dc:title>
  <dc:creator>Artemis Javanshir</dc:creator>
  <cp:lastModifiedBy>Artemis Javanshir</cp:lastModifiedBy>
  <cp:revision>1</cp:revision>
  <dcterms:created xsi:type="dcterms:W3CDTF">2023-02-24T03:20:56Z</dcterms:created>
  <dcterms:modified xsi:type="dcterms:W3CDTF">2023-12-11T07:47:03Z</dcterms:modified>
</cp:coreProperties>
</file>