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emis Javanshir" userId="59835868965f2672" providerId="LiveId" clId="{B82B6825-E3B0-49FE-97F9-B2C8E4AF0088}"/>
    <pc:docChg chg="modSld">
      <pc:chgData name="Artemis Javanshir" userId="59835868965f2672" providerId="LiveId" clId="{B82B6825-E3B0-49FE-97F9-B2C8E4AF0088}" dt="2023-12-15T03:21:09.939" v="1" actId="1076"/>
      <pc:docMkLst>
        <pc:docMk/>
      </pc:docMkLst>
      <pc:sldChg chg="addSp modSp mod">
        <pc:chgData name="Artemis Javanshir" userId="59835868965f2672" providerId="LiveId" clId="{B82B6825-E3B0-49FE-97F9-B2C8E4AF0088}" dt="2023-12-15T03:21:09.939" v="1" actId="1076"/>
        <pc:sldMkLst>
          <pc:docMk/>
          <pc:sldMk cId="352349199" sldId="256"/>
        </pc:sldMkLst>
        <pc:picChg chg="add mod">
          <ac:chgData name="Artemis Javanshir" userId="59835868965f2672" providerId="LiveId" clId="{B82B6825-E3B0-49FE-97F9-B2C8E4AF0088}" dt="2023-12-15T03:21:09.939" v="1" actId="1076"/>
          <ac:picMkLst>
            <pc:docMk/>
            <pc:sldMk cId="352349199" sldId="256"/>
            <ac:picMk id="6" creationId="{5DF65EB1-AC15-CD03-D341-F532B55E3A51}"/>
          </ac:picMkLst>
        </pc:picChg>
      </pc:sldChg>
    </pc:docChg>
  </pc:docChgLst>
  <pc:docChgLst>
    <pc:chgData name="Artemis Javanshir" userId="59835868965f2672" providerId="LiveId" clId="{45D78894-495A-4CAE-93D4-E6DDBB5E1260}"/>
    <pc:docChg chg="modSld">
      <pc:chgData name="Artemis Javanshir" userId="59835868965f2672" providerId="LiveId" clId="{45D78894-495A-4CAE-93D4-E6DDBB5E1260}" dt="2023-09-04T00:19:23.714" v="6" actId="20577"/>
      <pc:docMkLst>
        <pc:docMk/>
      </pc:docMkLst>
      <pc:sldChg chg="modSp mod">
        <pc:chgData name="Artemis Javanshir" userId="59835868965f2672" providerId="LiveId" clId="{45D78894-495A-4CAE-93D4-E6DDBB5E1260}" dt="2023-09-04T00:19:23.714" v="6" actId="20577"/>
        <pc:sldMkLst>
          <pc:docMk/>
          <pc:sldMk cId="352349199" sldId="256"/>
        </pc:sldMkLst>
        <pc:spChg chg="mod">
          <ac:chgData name="Artemis Javanshir" userId="59835868965f2672" providerId="LiveId" clId="{45D78894-495A-4CAE-93D4-E6DDBB5E1260}" dt="2023-09-04T00:19:23.714" v="6" actId="20577"/>
          <ac:spMkLst>
            <pc:docMk/>
            <pc:sldMk cId="352349199" sldId="256"/>
            <ac:spMk id="3" creationId="{351FED42-ED91-31F4-E2F8-9DC3AC11D89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CAB94-3DA6-37DB-80C5-CE72791A3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9ABFB9-344A-E870-ADE2-9D4EC9F20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C278E-9DAD-59F1-7365-A2DD4A550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A950-3AC5-4CD0-A242-098F67E23848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597AC-92FB-01D3-89AF-46CFBD742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CF826-B3BD-564C-98F4-936ECA14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3E41-6B4B-490F-BBDE-D764CBE6D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58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B84E2-D974-2DF5-3485-888EDC09B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63178-BBD1-73F3-A3C8-CA6376DB8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E350B-87C2-97E2-991E-6112C48ED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A950-3AC5-4CD0-A242-098F67E23848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0DC80-9EF8-9CDD-C92C-8E4C9A3A0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28B0F-397D-0DA2-F837-514EFB941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3E41-6B4B-490F-BBDE-D764CBE6D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01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D7B9F-FD03-EAD7-3985-8A036CB336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F68EF6-2E88-0ED7-32C4-3D47BF832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DEA0D-7256-2FF0-680E-482B5B5FE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A950-3AC5-4CD0-A242-098F67E23848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83ED1-3087-A828-2B4C-F8CFCD00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8F487-B9A1-6B19-1D03-73722720B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3E41-6B4B-490F-BBDE-D764CBE6D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97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532C5-D0FD-FBC8-B72C-AA2E58566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45A3D-8CBE-BC13-9114-5430FB417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12AE5-BFC6-1B92-9F23-6CAEB0C0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A950-3AC5-4CD0-A242-098F67E23848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ADD4E-FBC4-B1DC-ED0F-C07561619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715AE-6E52-931A-964A-AA92056B4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3E41-6B4B-490F-BBDE-D764CBE6D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3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42BA8-B1BF-CB64-4869-6892FF93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D6897-972C-87B4-35E1-EC7F5EEF1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BB5E4-2915-0FB4-2490-FA63A6B2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A950-3AC5-4CD0-A242-098F67E23848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F507D-4AF1-7B59-FC5B-0608F7125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AF4D5-1215-0841-9375-6DE838C0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3E41-6B4B-490F-BBDE-D764CBE6D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6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A6833-E456-479D-D08D-45962178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AD9DF-8CFF-09DD-ED4C-2DD7118A51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100BF-0424-3193-9C93-3041121F1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719D93-7BF8-53E4-5DD3-9785D814E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A950-3AC5-4CD0-A242-098F67E23848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A78CD-D1B1-3D01-FADF-9A672DF3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F8695-5DA2-6F79-202E-BF763F7CB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3E41-6B4B-490F-BBDE-D764CBE6D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05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724BD-BB62-94AE-6F80-78D8DBB15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3AC1B-7BEA-A31A-D7BD-4C2CDC2FF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A365C-ACBB-DFE7-86EF-85C5F0026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A00CB2-456F-E5DC-785E-1B4EEB58A0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38EA21-8A1F-626C-D697-533ABF3A13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2DC9A5-5396-628E-8C09-01053C85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A950-3AC5-4CD0-A242-098F67E23848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164B17-CA95-32CF-A410-D10850C33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7AACBB-72B6-C832-BFEE-40F618F67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3E41-6B4B-490F-BBDE-D764CBE6D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9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B81E4-8AC4-00B7-A5E7-C4A77EFE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542A30-4A99-BD4F-3E64-01D3A382D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A950-3AC5-4CD0-A242-098F67E23848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BECBDA-754A-5E96-6FF2-15BCED290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59C3C-D5B2-7C11-19B6-C9E55C05A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3E41-6B4B-490F-BBDE-D764CBE6D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6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8C09CC-E920-3BC0-4236-96B0F01F0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A950-3AC5-4CD0-A242-098F67E23848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299954-FBF5-EF2A-D5A0-233635435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E0604-2EF0-F70E-258B-3D89434E6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3E41-6B4B-490F-BBDE-D764CBE6D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5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008E-2C70-30C6-9015-5C5F10ABB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DD369-2D9D-BAF0-ACA8-AA9062626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ED5C16-12C8-90F7-90CC-F2E44B794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0B2F6-BC44-38FD-711C-49CF1167D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A950-3AC5-4CD0-A242-098F67E23848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6D2820-7387-2751-87FE-45D974CE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7A060-E632-7EFA-4093-C4678B18A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3E41-6B4B-490F-BBDE-D764CBE6D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50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8B04D-7737-7A1E-51BB-08151760C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C7434C-2BFF-0A7D-4A39-2B674BDB18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B11ED-0E31-D11E-78E2-7A0A44C9E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C3696-4026-4874-76D7-DCC5B397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A950-3AC5-4CD0-A242-098F67E23848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5A625-0E8B-9CB6-94BD-18EEFB504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F210A-7AAB-2BD3-E419-4B6949936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3E41-6B4B-490F-BBDE-D764CBE6D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06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62CDDC-7B5C-AA82-44D4-05BBABB4F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4C5E2-9CE9-9A95-DF07-CBE94D64A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57F24-2553-5FEE-5E04-5D4FADE2AF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2A950-3AC5-4CD0-A242-098F67E23848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AF788-98B2-5DD7-E2FF-03193858C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CC7EA-850B-7D90-48F0-B8822DC96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D3E41-6B4B-490F-BBDE-D764CBE6D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6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0C2E5D-B08F-4A99-9D15-59D33148F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7167"/>
            <a:ext cx="1861854" cy="717514"/>
            <a:chOff x="0" y="238499"/>
            <a:chExt cx="1861854" cy="717514"/>
          </a:xfrm>
          <a:solidFill>
            <a:schemeClr val="bg1"/>
          </a:solid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7B8F35D-FB89-4C40-8A99-E46DDA021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grp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16C8D8F-10E9-4498-ABDB-0F923F8B68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E5A83E3-8A11-4492-BB6E-F5F2240316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5FC669C-CD13-4F4A-AFFF-4029D34F2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grpFill/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617B5AA-8A0D-41D3-B2EF-8BC53E3B7D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72EB308-9A4E-4332-A908-22F2978D7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99343D-E927-41D0-B997-E44A300C6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9725" y="1119591"/>
            <a:ext cx="4965868" cy="4598497"/>
            <a:chOff x="579725" y="1119591"/>
            <a:chExt cx="4965868" cy="459849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C1D3151-5F97-4860-B56C-C98BD62C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" y="1119591"/>
              <a:ext cx="4965868" cy="459849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AD33695-C117-4AEE-9AF5-65F13C6CC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" y="1119591"/>
              <a:ext cx="4965868" cy="4598497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90A7F83A-9728-4030-8E45-9ECF1ABC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2"/>
            <a:ext cx="4860256" cy="452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95EA2-D7EF-D1D4-A3A1-F0E6770F3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254952"/>
            <a:ext cx="4324642" cy="2939655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Persecution of Zoroastrians in Iran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ED42-ED91-31F4-E2F8-9DC3AC11D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286683"/>
            <a:ext cx="4324642" cy="119939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Lesson 4</a:t>
            </a:r>
          </a:p>
          <a:p>
            <a:r>
              <a:rPr lang="en-US" sz="2000">
                <a:solidFill>
                  <a:schemeClr val="bg1"/>
                </a:solidFill>
              </a:rPr>
              <a:t>Post-Sassanid Empire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4CDA79-5551-F51E-C8A6-035E03902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46" r="1" b="1"/>
          <a:stretch/>
        </p:blipFill>
        <p:spPr>
          <a:xfrm>
            <a:off x="6094114" y="1321031"/>
            <a:ext cx="5428611" cy="4210940"/>
          </a:xfrm>
          <a:prstGeom prst="rect">
            <a:avLst/>
          </a:prstGeom>
          <a:ln w="28575">
            <a:noFill/>
          </a:ln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EA9761C-7BB2-45E5-A5DB-A0B353624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E44D629-6B8E-4D88-A77E-149C0ED03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3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rgbClr val="FFFFFF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aphic 185">
            <a:extLst>
              <a:ext uri="{FF2B5EF4-FFF2-40B4-BE49-F238E27FC236}">
                <a16:creationId xmlns:a16="http://schemas.microsoft.com/office/drawing/2014/main" id="{8B6BCBAB-41A5-4D6D-8C9B-55E3AA6F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55217F1-B506-4443-A399-CFFA441CD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B8C0F31-7A0C-4630-A379-0B4719A1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2D43873-56D9-4AC1-AB59-A1E78D679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B2197D5-22E1-47CC-83CF-9E64CCD57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5DC5D97-506B-47F6-B9A7-D8FA26C88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DF65EB1-AC15-CD03-D341-F532B55E3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9705" y="5096604"/>
            <a:ext cx="762066" cy="14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9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944FB-B608-8D54-4319-06BABBAE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327025"/>
            <a:ext cx="5324477" cy="1630363"/>
          </a:xfrm>
        </p:spPr>
        <p:txBody>
          <a:bodyPr anchor="b">
            <a:normAutofit/>
          </a:bodyPr>
          <a:lstStyle/>
          <a:p>
            <a:r>
              <a:rPr lang="en-US" sz="3600"/>
              <a:t>Travel Ban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C1987-E598-9B68-6F81-8919D285D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2286001"/>
            <a:ext cx="5324475" cy="3919538"/>
          </a:xfrm>
        </p:spPr>
        <p:txBody>
          <a:bodyPr anchor="t">
            <a:normAutofit/>
          </a:bodyPr>
          <a:lstStyle/>
          <a:p>
            <a:r>
              <a:rPr lang="en-US" sz="1800"/>
              <a:t>During Nadir Shah (18</a:t>
            </a:r>
            <a:r>
              <a:rPr lang="en-US" sz="1800" baseline="30000"/>
              <a:t>th</a:t>
            </a:r>
            <a:r>
              <a:rPr lang="en-US" sz="1800"/>
              <a:t> century0 Zoroastrians were forbidden to travel</a:t>
            </a:r>
          </a:p>
          <a:p>
            <a:pPr lvl="1"/>
            <a:r>
              <a:rPr lang="en-US" sz="1800"/>
              <a:t>This cut the ties between Iranian and Indian Zoroastrians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529717-E861-6C79-66FC-5029E15C5A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16" r="1" b="1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2861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BD9FB-242E-164F-3ABC-A1EADAD9E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327025"/>
            <a:ext cx="5324477" cy="1630363"/>
          </a:xfrm>
        </p:spPr>
        <p:txBody>
          <a:bodyPr anchor="b">
            <a:normAutofit/>
          </a:bodyPr>
          <a:lstStyle/>
          <a:p>
            <a:r>
              <a:rPr lang="en-US" sz="3600"/>
              <a:t>Social Restriction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AE55D-87E4-A4CE-66C9-1F24B99FF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2286001"/>
            <a:ext cx="5324475" cy="3919538"/>
          </a:xfrm>
        </p:spPr>
        <p:txBody>
          <a:bodyPr anchor="t">
            <a:normAutofit/>
          </a:bodyPr>
          <a:lstStyle/>
          <a:p>
            <a:r>
              <a:rPr lang="en-US" sz="1800"/>
              <a:t>Restriction on how Zoroastrians could dress</a:t>
            </a:r>
          </a:p>
          <a:p>
            <a:pPr lvl="1"/>
            <a:r>
              <a:rPr lang="en-US" sz="1800"/>
              <a:t>Women could not buy full length cloth</a:t>
            </a:r>
          </a:p>
          <a:p>
            <a:pPr lvl="2"/>
            <a:r>
              <a:rPr lang="en-US" sz="1800"/>
              <a:t>They had to buy scraps and sew them together</a:t>
            </a:r>
          </a:p>
          <a:p>
            <a:pPr lvl="1"/>
            <a:r>
              <a:rPr lang="en-US" sz="1800"/>
              <a:t>Men had to wear unbleached garments of brown, grey, and yellow woven at home by women</a:t>
            </a:r>
          </a:p>
          <a:p>
            <a:pPr lvl="1"/>
            <a:r>
              <a:rPr lang="en-US" sz="1800"/>
              <a:t>They had to wear a patch on their shoulders to show they were Zoroastrian</a:t>
            </a:r>
          </a:p>
          <a:p>
            <a:pPr lvl="1"/>
            <a:r>
              <a:rPr lang="en-US" sz="1800"/>
              <a:t>Their footwear was broad with a turned-up toe</a:t>
            </a:r>
          </a:p>
          <a:p>
            <a:pPr lvl="1"/>
            <a:r>
              <a:rPr lang="en-US" sz="1800"/>
              <a:t>They had to wear a head gear that was meant to cause discomfort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56E8A2-9224-F7A9-7682-9AA2FEB18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3" r="20662" b="1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6533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961E3-EB6F-AADC-096B-E3F3C0DE6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327025"/>
            <a:ext cx="5324477" cy="1630363"/>
          </a:xfrm>
        </p:spPr>
        <p:txBody>
          <a:bodyPr anchor="b">
            <a:normAutofit/>
          </a:bodyPr>
          <a:lstStyle/>
          <a:p>
            <a:r>
              <a:rPr lang="en-US" sz="3600"/>
              <a:t>Interactions with Muslim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CBD8D-CA8B-0EE2-76A6-A2D04EEB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2286001"/>
            <a:ext cx="5324475" cy="3919538"/>
          </a:xfrm>
        </p:spPr>
        <p:txBody>
          <a:bodyPr anchor="t">
            <a:normAutofit/>
          </a:bodyPr>
          <a:lstStyle/>
          <a:p>
            <a:r>
              <a:rPr lang="en-US" sz="1800"/>
              <a:t>Zoroastrians were forbidden from traveling by horse</a:t>
            </a:r>
          </a:p>
          <a:p>
            <a:r>
              <a:rPr lang="en-US" sz="1800"/>
              <a:t>They had to dismount their donkey when passing a Muslim</a:t>
            </a:r>
          </a:p>
          <a:p>
            <a:r>
              <a:rPr lang="en-US" sz="1800"/>
              <a:t>They were not allowed outdoors when it rained as not to pollute the water</a:t>
            </a:r>
          </a:p>
          <a:p>
            <a:r>
              <a:rPr lang="en-US" sz="1800"/>
              <a:t>They had to carry a cloth to sit on when entering a Muslim’s house so not to dirty their floor</a:t>
            </a:r>
          </a:p>
          <a:p>
            <a:pPr marL="0" indent="0">
              <a:buNone/>
            </a:pPr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EEE121-CB47-3332-5B35-02CDCD0E7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1" r="14340" b="1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5133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02B35A-EDD0-9FEE-554C-CE44BDA887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6813" b="923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F17EAC-9A99-35BA-1724-2B0270659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4087D-D28E-811D-89EB-E78ADD931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FFFFFF"/>
                </a:solidFill>
              </a:rPr>
              <a:t>Zoroastrian children were not allowed to receive formal education</a:t>
            </a:r>
          </a:p>
        </p:txBody>
      </p:sp>
    </p:spTree>
    <p:extLst>
      <p:ext uri="{BB962C8B-B14F-4D97-AF65-F5344CB8AC3E}">
        <p14:creationId xmlns:p14="http://schemas.microsoft.com/office/powerpoint/2010/main" val="964229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D033A-C1F9-A3C8-51B2-EFC3D10BE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/>
              <a:t>Gulistan Banu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B4104-8F91-2072-02A7-08ACB2D25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US" sz="1900"/>
              <a:t>Around 1779 Kai Khusrau Yazdyar, a Zoroastrian living in Yazd left Iran for India</a:t>
            </a:r>
          </a:p>
          <a:p>
            <a:pPr lvl="1"/>
            <a:r>
              <a:rPr lang="en-US" sz="1900"/>
              <a:t>This was because a wealthy Muslim became interested in his daughter Gulistan Banu</a:t>
            </a:r>
          </a:p>
          <a:p>
            <a:r>
              <a:rPr lang="en-US" sz="1900"/>
              <a:t>In Bombay, Gulistan Banu married a Parsi and became a well-loved member of the community</a:t>
            </a:r>
          </a:p>
          <a:p>
            <a:r>
              <a:rPr lang="en-US" sz="1900"/>
              <a:t>In 1834 her children initiated a fund that became the Society of Amelioration of the Condition of Zoroastrians in Persia.</a:t>
            </a:r>
          </a:p>
          <a:p>
            <a:pPr lvl="1"/>
            <a:r>
              <a:rPr lang="en-US" sz="1900"/>
              <a:t>This society funded  Maneckji Limji Hataria  to travel to Iran and evaluate the condition of Zoroastrians in Iran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C7C3B-03E6-2A9E-3613-0B2B9CAB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238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36871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55E85-9E25-D4D4-D5A1-20858615C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Background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E0AF0-A368-8FE6-7B9E-021BE53D4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Following the Islamic Arab conquest of Iran, many Zoroastrians migrated to countries to escape persecution</a:t>
            </a:r>
          </a:p>
          <a:p>
            <a:r>
              <a:rPr lang="en-US" sz="2000">
                <a:solidFill>
                  <a:schemeClr val="bg1"/>
                </a:solidFill>
              </a:rPr>
              <a:t>Those who remained took refuge in desert cities of Yazd and kerman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539AA2F-2CAE-24FF-565B-E6B4A911D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53" y="1304045"/>
            <a:ext cx="5666547" cy="42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24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C7CF57-4DFC-A005-9B3A-DC05C235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Zoroastrians in Iran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E7C1D-61C8-C753-175A-365FEBD8D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In 1850 the population of Zoroastrians in Iran once in millions declined to about 7000</a:t>
            </a:r>
          </a:p>
          <a:p>
            <a:r>
              <a:rPr lang="en-US" sz="2000">
                <a:solidFill>
                  <a:schemeClr val="bg1"/>
                </a:solidFill>
              </a:rPr>
              <a:t>The French Ambassador to Persia at the time wrote, 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“Only a miracle may save them (Iranian Zoroastrians) from extinction.”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093D924-97AA-ED4F-EBFE-4479C783A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53" y="1410293"/>
            <a:ext cx="5666547" cy="40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09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34E88-8CA2-3EB3-256C-783E31C58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People of the Book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72C58-0F6B-595D-F7C5-7CEE70B8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The Abrahamic faiths were considered “People of the Book” and could practice their faith within limits</a:t>
            </a:r>
          </a:p>
          <a:p>
            <a:r>
              <a:rPr lang="en-US" sz="1600">
                <a:solidFill>
                  <a:schemeClr val="bg1"/>
                </a:solidFill>
              </a:rPr>
              <a:t>Zoroastrians initially were categorized as “People of the Book” but with an inferior status because Zoroastrians lacked a shared history with Islam</a:t>
            </a:r>
          </a:p>
          <a:p>
            <a:r>
              <a:rPr lang="en-US" sz="1600">
                <a:solidFill>
                  <a:schemeClr val="bg1"/>
                </a:solidFill>
              </a:rPr>
              <a:t>Under Abbasid rule (9</a:t>
            </a:r>
            <a:r>
              <a:rPr lang="en-US" sz="1600" baseline="30000">
                <a:solidFill>
                  <a:schemeClr val="bg1"/>
                </a:solidFill>
              </a:rPr>
              <a:t>Th</a:t>
            </a:r>
            <a:r>
              <a:rPr lang="en-US" sz="1600">
                <a:solidFill>
                  <a:schemeClr val="bg1"/>
                </a:solidFill>
              </a:rPr>
              <a:t> century), Zoroastrians lost the “People of the Book” status and were considered as “heretics”</a:t>
            </a:r>
          </a:p>
          <a:p>
            <a:pPr lvl="1"/>
            <a:r>
              <a:rPr lang="en-US" sz="1600">
                <a:solidFill>
                  <a:schemeClr val="bg1"/>
                </a:solidFill>
              </a:rPr>
              <a:t>They were considered impure</a:t>
            </a:r>
          </a:p>
          <a:p>
            <a:pPr lvl="1"/>
            <a:r>
              <a:rPr lang="en-US" sz="1600">
                <a:solidFill>
                  <a:schemeClr val="bg1"/>
                </a:solidFill>
              </a:rPr>
              <a:t>Banned from royal court, many public places, bathhouses, mosques, and bazaars</a:t>
            </a:r>
          </a:p>
          <a:p>
            <a:pPr lvl="1"/>
            <a:r>
              <a:rPr lang="en-US" sz="1600">
                <a:solidFill>
                  <a:schemeClr val="bg1"/>
                </a:solidFill>
              </a:rPr>
              <a:t>Many of their institutions were destroyed or confiscated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athedral ceiling in yellow sunlight design">
            <a:extLst>
              <a:ext uri="{FF2B5EF4-FFF2-40B4-BE49-F238E27FC236}">
                <a16:creationId xmlns:a16="http://schemas.microsoft.com/office/drawing/2014/main" id="{EB534AC4-9EA9-19C5-7189-6BAE7320E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53" y="1304045"/>
            <a:ext cx="5666547" cy="42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23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7564D-B708-1AB4-5FA5-B5FFD619F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Rise of Shi’ite Islam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995D9-17AB-3FA6-9336-5308CE6CB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During Safavid Dynasty (16-18</a:t>
            </a:r>
            <a:r>
              <a:rPr lang="en-US" sz="2000" baseline="30000">
                <a:solidFill>
                  <a:schemeClr val="bg1"/>
                </a:solidFill>
              </a:rPr>
              <a:t>th</a:t>
            </a:r>
            <a:r>
              <a:rPr lang="en-US" sz="2000">
                <a:solidFill>
                  <a:schemeClr val="bg1"/>
                </a:solidFill>
              </a:rPr>
              <a:t> century) and rise of the Shi’ite Islam the freedom of minorities were further diminished</a:t>
            </a:r>
          </a:p>
          <a:p>
            <a:r>
              <a:rPr lang="en-US" sz="2000">
                <a:solidFill>
                  <a:schemeClr val="bg1"/>
                </a:solidFill>
              </a:rPr>
              <a:t>Zoroastrians in Iran were among the most harshly treated minority group</a:t>
            </a:r>
          </a:p>
          <a:p>
            <a:r>
              <a:rPr lang="en-US" sz="2000">
                <a:solidFill>
                  <a:schemeClr val="bg1"/>
                </a:solidFill>
              </a:rPr>
              <a:t>During Shah Abbas and Sultan Husayn the forcible conversion of the Zoroastrians to Shi’ite Islam escalated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Those who resisted conversion were either severely punished or killed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16B9B4D-C75E-035A-1267-CCA6763FB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5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39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4E6F7-E782-E4FE-8202-C31DE7F3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2700">
                <a:solidFill>
                  <a:schemeClr val="bg1"/>
                </a:solidFill>
              </a:rPr>
              <a:t>Iranian Mobeds Send a Message</a:t>
            </a:r>
            <a:br>
              <a:rPr lang="en-US" sz="2700">
                <a:solidFill>
                  <a:schemeClr val="bg1"/>
                </a:solidFill>
              </a:rPr>
            </a:br>
            <a:r>
              <a:rPr lang="en-US" sz="2700">
                <a:solidFill>
                  <a:schemeClr val="bg1"/>
                </a:solidFill>
              </a:rPr>
              <a:t>to the Mobeds in India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E311E-7C06-EFFC-67F8-DD6F4F160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“No period, not even that of Alexander, had been more grievous or troublesome for the faithful.”</a:t>
            </a:r>
          </a:p>
          <a:p>
            <a:r>
              <a:rPr lang="en-US" sz="2000">
                <a:solidFill>
                  <a:schemeClr val="bg1"/>
                </a:solidFill>
              </a:rPr>
              <a:t>The injustice on Zoroastrians included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Destruction of knowledge (Books) and institutions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Assault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Abductions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Economic discrimination</a:t>
            </a:r>
          </a:p>
          <a:p>
            <a:pPr lvl="1"/>
            <a:r>
              <a:rPr lang="en-US" sz="2000">
                <a:solidFill>
                  <a:schemeClr val="bg1"/>
                </a:solidFill>
              </a:rPr>
              <a:t>Systemic extermination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A061DF2-2A50-076D-346F-C287C669F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53" y="1304045"/>
            <a:ext cx="5666547" cy="42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00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35C0-BE21-95FB-D8E1-7656ABAB2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Economic Hardships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EE06F-9BC7-0FF7-80C1-676C048F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22" b="3347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1AF2F-3433-C94A-F55A-FF836F589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1800"/>
              <a:t>Zoroastrians could not hold any professions other than low-paying manual labor such as farming or weaving</a:t>
            </a:r>
          </a:p>
          <a:p>
            <a:r>
              <a:rPr lang="en-US" sz="1800"/>
              <a:t>Merchants were not allowed to trade in bazaars</a:t>
            </a:r>
          </a:p>
          <a:p>
            <a:r>
              <a:rPr lang="en-US" sz="1800"/>
              <a:t>Zoroastrian goods were considered unclean making it hard for them to sell </a:t>
            </a:r>
          </a:p>
          <a:p>
            <a:r>
              <a:rPr lang="en-US" sz="1800"/>
              <a:t>To encourage conversion, any family member who converted to Islam would receive all the inheritance of their Zoroastrian siblings</a:t>
            </a:r>
          </a:p>
        </p:txBody>
      </p:sp>
    </p:spTree>
    <p:extLst>
      <p:ext uri="{BB962C8B-B14F-4D97-AF65-F5344CB8AC3E}">
        <p14:creationId xmlns:p14="http://schemas.microsoft.com/office/powerpoint/2010/main" val="19609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7FF62-CA5D-F5E3-5D0D-D086F792E6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EDD69C-AE2A-1F19-3ECD-F221944F8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3100"/>
              <a:t>Jizyeh-</a:t>
            </a:r>
            <a:br>
              <a:rPr lang="en-US" sz="3100"/>
            </a:br>
            <a:r>
              <a:rPr lang="en-US" sz="3100"/>
              <a:t>A religious tax that had to be paid by all minorities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25D0A-14F9-9624-79FB-B50EE253B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Jizyeh was first implemented during Umayyads (661-750) and continued until the Qajar rule (19</a:t>
            </a:r>
            <a:r>
              <a:rPr lang="en-US" sz="2000" baseline="30000"/>
              <a:t>th</a:t>
            </a:r>
            <a:r>
              <a:rPr lang="en-US" sz="2000"/>
              <a:t> century)</a:t>
            </a:r>
          </a:p>
          <a:p>
            <a:r>
              <a:rPr lang="en-US" sz="2000"/>
              <a:t>To humiliate Zoroastrians, the tax could be requested by the tax collector at any time and those who could not pay would be severely beaten</a:t>
            </a:r>
          </a:p>
        </p:txBody>
      </p:sp>
    </p:spTree>
    <p:extLst>
      <p:ext uri="{BB962C8B-B14F-4D97-AF65-F5344CB8AC3E}">
        <p14:creationId xmlns:p14="http://schemas.microsoft.com/office/powerpoint/2010/main" val="3483619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503A3-AA69-BE89-C34F-DB5362EA6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en-US" sz="4000"/>
              <a:t>Restriction on Travel and Area of Residence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071C9E-97E7-6ABC-17E1-219E9BB15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84" r="21691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3663C-4830-F0BC-B482-E2526CC8D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r>
              <a:rPr lang="en-US" sz="1800"/>
              <a:t>During Safavid Dynasty, Zoroastrians were forced out of the urban centers to live in religious ghettos</a:t>
            </a:r>
          </a:p>
          <a:p>
            <a:pPr lvl="1"/>
            <a:r>
              <a:rPr lang="en-US" sz="1800"/>
              <a:t>This limited their economic prospects even further</a:t>
            </a:r>
          </a:p>
          <a:p>
            <a:pPr lvl="1"/>
            <a:r>
              <a:rPr lang="en-US" sz="1800"/>
              <a:t>Their homes were outside the of city wall making them the first to lose their lives during an attack</a:t>
            </a:r>
          </a:p>
          <a:p>
            <a:r>
              <a:rPr lang="en-US" sz="1800"/>
              <a:t>The roof of a Zoroastrian’s house had to be low enough for a Muslim to touch its roof with his stretched hands with a maximum of two windows per room</a:t>
            </a:r>
          </a:p>
          <a:p>
            <a:r>
              <a:rPr lang="en-US" sz="1800"/>
              <a:t>As late as 1900s they were not allowed to have air-cooling towers in their homes</a:t>
            </a:r>
          </a:p>
        </p:txBody>
      </p:sp>
    </p:spTree>
    <p:extLst>
      <p:ext uri="{BB962C8B-B14F-4D97-AF65-F5344CB8AC3E}">
        <p14:creationId xmlns:p14="http://schemas.microsoft.com/office/powerpoint/2010/main" val="2297786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747</Words>
  <Application>Microsoft Office PowerPoint</Application>
  <PresentationFormat>Widescreen</PresentationFormat>
  <Paragraphs>68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Persecution of Zoroastrians in Iran</vt:lpstr>
      <vt:lpstr>Background</vt:lpstr>
      <vt:lpstr>Zoroastrians in Iran</vt:lpstr>
      <vt:lpstr>People of the Book</vt:lpstr>
      <vt:lpstr>Rise of Shi’ite Islam </vt:lpstr>
      <vt:lpstr>Iranian Mobeds Send a Message to the Mobeds in India</vt:lpstr>
      <vt:lpstr>Economic Hardships</vt:lpstr>
      <vt:lpstr>Jizyeh- A religious tax that had to be paid by all minorities</vt:lpstr>
      <vt:lpstr>Restriction on Travel and Area of Residence</vt:lpstr>
      <vt:lpstr>Travel Ban</vt:lpstr>
      <vt:lpstr>Social Restriction</vt:lpstr>
      <vt:lpstr>Interactions with Muslim</vt:lpstr>
      <vt:lpstr>Education</vt:lpstr>
      <vt:lpstr>Gulistan Banu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Persecution of Zoroastrians in Iran</dc:title>
  <dc:creator>Artemis Javanshir</dc:creator>
  <cp:lastModifiedBy>Artemis Javanshir</cp:lastModifiedBy>
  <cp:revision>1</cp:revision>
  <dcterms:created xsi:type="dcterms:W3CDTF">2023-08-01T03:53:05Z</dcterms:created>
  <dcterms:modified xsi:type="dcterms:W3CDTF">2023-12-15T03:21:13Z</dcterms:modified>
</cp:coreProperties>
</file>