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Poppins" panose="000005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Mrly/JdUhcPDQWwjd1C8KAuS0c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0AF3B9-A58F-4CD4-89DC-2F1866256334}" v="3" dt="2024-08-15T22:25:58.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9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emis Javanshir" userId="59835868965f2672" providerId="LiveId" clId="{CD0AF3B9-A58F-4CD4-89DC-2F1866256334}"/>
    <pc:docChg chg="custSel modSld">
      <pc:chgData name="Artemis Javanshir" userId="59835868965f2672" providerId="LiveId" clId="{CD0AF3B9-A58F-4CD4-89DC-2F1866256334}" dt="2024-08-15T22:26:06.610" v="137" actId="1076"/>
      <pc:docMkLst>
        <pc:docMk/>
      </pc:docMkLst>
      <pc:sldChg chg="addSp delSp modSp mod setBg">
        <pc:chgData name="Artemis Javanshir" userId="59835868965f2672" providerId="LiveId" clId="{CD0AF3B9-A58F-4CD4-89DC-2F1866256334}" dt="2024-08-15T22:26:06.610" v="137" actId="1076"/>
        <pc:sldMkLst>
          <pc:docMk/>
          <pc:sldMk cId="0" sldId="256"/>
        </pc:sldMkLst>
        <pc:spChg chg="mod">
          <ac:chgData name="Artemis Javanshir" userId="59835868965f2672" providerId="LiveId" clId="{CD0AF3B9-A58F-4CD4-89DC-2F1866256334}" dt="2024-08-15T22:24:51.266" v="83" actId="26606"/>
          <ac:spMkLst>
            <pc:docMk/>
            <pc:sldMk cId="0" sldId="256"/>
            <ac:spMk id="88" creationId="{00000000-0000-0000-0000-000000000000}"/>
          </ac:spMkLst>
        </pc:spChg>
        <pc:spChg chg="mod">
          <ac:chgData name="Artemis Javanshir" userId="59835868965f2672" providerId="LiveId" clId="{CD0AF3B9-A58F-4CD4-89DC-2F1866256334}" dt="2024-08-15T22:25:23.267" v="132" actId="20577"/>
          <ac:spMkLst>
            <pc:docMk/>
            <pc:sldMk cId="0" sldId="256"/>
            <ac:spMk id="89" creationId="{00000000-0000-0000-0000-000000000000}"/>
          </ac:spMkLst>
        </pc:spChg>
        <pc:spChg chg="add">
          <ac:chgData name="Artemis Javanshir" userId="59835868965f2672" providerId="LiveId" clId="{CD0AF3B9-A58F-4CD4-89DC-2F1866256334}" dt="2024-08-15T22:24:51.266" v="83" actId="26606"/>
          <ac:spMkLst>
            <pc:docMk/>
            <pc:sldMk cId="0" sldId="256"/>
            <ac:spMk id="94" creationId="{9B7AD9F6-8CE7-4299-8FC6-328F4DCD3FF9}"/>
          </ac:spMkLst>
        </pc:spChg>
        <pc:spChg chg="add">
          <ac:chgData name="Artemis Javanshir" userId="59835868965f2672" providerId="LiveId" clId="{CD0AF3B9-A58F-4CD4-89DC-2F1866256334}" dt="2024-08-15T22:24:51.266" v="83" actId="26606"/>
          <ac:spMkLst>
            <pc:docMk/>
            <pc:sldMk cId="0" sldId="256"/>
            <ac:spMk id="96" creationId="{F49775AF-8896-43EE-92C6-83497D6DC56F}"/>
          </ac:spMkLst>
        </pc:spChg>
        <pc:picChg chg="add mod">
          <ac:chgData name="Artemis Javanshir" userId="59835868965f2672" providerId="LiveId" clId="{CD0AF3B9-A58F-4CD4-89DC-2F1866256334}" dt="2024-08-15T22:24:51.266" v="83" actId="26606"/>
          <ac:picMkLst>
            <pc:docMk/>
            <pc:sldMk cId="0" sldId="256"/>
            <ac:picMk id="2" creationId="{B6E5EE77-BEB5-3A2E-6FED-52FCB8F3DCD5}"/>
          </ac:picMkLst>
        </pc:picChg>
        <pc:picChg chg="add del">
          <ac:chgData name="Artemis Javanshir" userId="59835868965f2672" providerId="LiveId" clId="{CD0AF3B9-A58F-4CD4-89DC-2F1866256334}" dt="2024-08-15T22:25:43.630" v="134" actId="478"/>
          <ac:picMkLst>
            <pc:docMk/>
            <pc:sldMk cId="0" sldId="256"/>
            <ac:picMk id="3" creationId="{AA9CFDE5-0E7F-87E7-B656-98F9115CEA6D}"/>
          </ac:picMkLst>
        </pc:picChg>
        <pc:picChg chg="add mod">
          <ac:chgData name="Artemis Javanshir" userId="59835868965f2672" providerId="LiveId" clId="{CD0AF3B9-A58F-4CD4-89DC-2F1866256334}" dt="2024-08-15T22:26:06.610" v="137" actId="1076"/>
          <ac:picMkLst>
            <pc:docMk/>
            <pc:sldMk cId="0" sldId="256"/>
            <ac:picMk id="4" creationId="{3D1B9B8A-457B-E785-F013-0B0B1E6345F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a:solidFill>
                  <a:srgbClr val="222222"/>
                </a:solidFill>
                <a:highlight>
                  <a:srgbClr val="FFFFFF"/>
                </a:highlight>
                <a:latin typeface="Arial"/>
                <a:ea typeface="Arial"/>
                <a:cs typeface="Arial"/>
                <a:sym typeface="Arial"/>
              </a:rPr>
              <a:t>*Material provided by Xerxes Kotval</a:t>
            </a: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Xerxes_I_of_Persi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Bardiya" TargetMode="External"/><Relationship Id="rId13" Type="http://schemas.openxmlformats.org/officeDocument/2006/relationships/hyperlink" Target="http://en.wikipedia.org/w/index.php?title=Achaimenes&amp;action=edit&amp;redlink=1" TargetMode="External"/><Relationship Id="rId3" Type="http://schemas.openxmlformats.org/officeDocument/2006/relationships/hyperlink" Target="http://encyclopedia.kids.net.au/page/52/521_BC" TargetMode="External"/><Relationship Id="rId7" Type="http://schemas.openxmlformats.org/officeDocument/2006/relationships/hyperlink" Target="http://encyclopedia.kids.net.au/page/ca/Cambyses" TargetMode="External"/><Relationship Id="rId12" Type="http://schemas.openxmlformats.org/officeDocument/2006/relationships/hyperlink" Target="http://en.wikipedia.org/wiki/Xerxes_I_of_Persia" TargetMode="External"/><Relationship Id="rId2" Type="http://schemas.openxmlformats.org/officeDocument/2006/relationships/notesSlide" Target="../notesSlides/notesSlide2.xml"/><Relationship Id="rId16" Type="http://schemas.openxmlformats.org/officeDocument/2006/relationships/hyperlink" Target="http://en.wikipedia.org/wiki/Parmys" TargetMode="Externa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en.wikipedia.org/wiki/Cyrus_the_Great" TargetMode="External"/><Relationship Id="rId5" Type="http://schemas.openxmlformats.org/officeDocument/2006/relationships/image" Target="../media/image3.jpg"/><Relationship Id="rId15" Type="http://schemas.openxmlformats.org/officeDocument/2006/relationships/hyperlink" Target="http://en.wikipedia.org/wiki/Artystone" TargetMode="External"/><Relationship Id="rId10" Type="http://schemas.openxmlformats.org/officeDocument/2006/relationships/hyperlink" Target="http://en.wikipedia.org/wiki/Atossa" TargetMode="External"/><Relationship Id="rId4" Type="http://schemas.openxmlformats.org/officeDocument/2006/relationships/hyperlink" Target="http://encyclopedia.kids.net.au/page/48/485_BC" TargetMode="External"/><Relationship Id="rId9" Type="http://schemas.openxmlformats.org/officeDocument/2006/relationships/hyperlink" Target="http://en.wikipedia.org/wiki/Achaemenes" TargetMode="External"/><Relationship Id="rId14" Type="http://schemas.openxmlformats.org/officeDocument/2006/relationships/hyperlink" Target="http://en.wikipedia.org/wiki/Masiste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Darius_the_Great" TargetMode="External"/><Relationship Id="rId3" Type="http://schemas.openxmlformats.org/officeDocument/2006/relationships/image" Target="../media/image5.png"/><Relationship Id="rId7" Type="http://schemas.openxmlformats.org/officeDocument/2006/relationships/hyperlink" Target="http://en.wikipedia.org/wiki/Ecbatana" TargetMode="External"/><Relationship Id="rId12"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en.wikipedia.org/wiki/Babylon" TargetMode="External"/><Relationship Id="rId11" Type="http://schemas.openxmlformats.org/officeDocument/2006/relationships/hyperlink" Target="http://en.wikipedia.org/wiki/Ahuramazda" TargetMode="External"/><Relationship Id="rId5" Type="http://schemas.openxmlformats.org/officeDocument/2006/relationships/hyperlink" Target="http://en.wikipedia.org/wiki/Limestone" TargetMode="External"/><Relationship Id="rId10" Type="http://schemas.openxmlformats.org/officeDocument/2006/relationships/hyperlink" Target="http://en.wikipedia.org/wiki/Cambyses_II" TargetMode="External"/><Relationship Id="rId4" Type="http://schemas.openxmlformats.org/officeDocument/2006/relationships/hyperlink" Target="http://en.wikipedia.org/wiki/Persian_Empire" TargetMode="External"/><Relationship Id="rId9" Type="http://schemas.openxmlformats.org/officeDocument/2006/relationships/hyperlink" Target="http://en.wikipedia.org/wiki/Cyrus_the_Great"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Babylonian_language" TargetMode="External"/><Relationship Id="rId13" Type="http://schemas.openxmlformats.org/officeDocument/2006/relationships/hyperlink" Target="http://en.wikipedia.org/wiki/Gaumata" TargetMode="External"/><Relationship Id="rId1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hyperlink" Target="http://en.wikipedia.org/wiki/Elamite_language" TargetMode="External"/><Relationship Id="rId12" Type="http://schemas.openxmlformats.org/officeDocument/2006/relationships/hyperlink" Target="http://en.wikipedia.org/wiki/Bow_%28weapon%29" TargetMode="External"/><Relationship Id="rId17" Type="http://schemas.openxmlformats.org/officeDocument/2006/relationships/image" Target="../media/image9.png"/><Relationship Id="rId2" Type="http://schemas.openxmlformats.org/officeDocument/2006/relationships/notesSlide" Target="../notesSlides/notesSlide4.xml"/><Relationship Id="rId16" Type="http://schemas.openxmlformats.org/officeDocument/2006/relationships/hyperlink" Target="http://en.wikipedia.org/wiki/Lead" TargetMode="External"/><Relationship Id="rId1" Type="http://schemas.openxmlformats.org/officeDocument/2006/relationships/slideLayout" Target="../slideLayouts/slideLayout2.xml"/><Relationship Id="rId6" Type="http://schemas.openxmlformats.org/officeDocument/2006/relationships/hyperlink" Target="http://en.wikipedia.org/wiki/Cuneiform_script" TargetMode="External"/><Relationship Id="rId11" Type="http://schemas.openxmlformats.org/officeDocument/2006/relationships/hyperlink" Target="http://www.newworldencyclopedia.org/entry/Civilization" TargetMode="External"/><Relationship Id="rId5" Type="http://schemas.openxmlformats.org/officeDocument/2006/relationships/hyperlink" Target="http://en.wikipedia.org/wiki/Akkadian_language" TargetMode="External"/><Relationship Id="rId15" Type="http://schemas.openxmlformats.org/officeDocument/2006/relationships/hyperlink" Target="http://en.wikipedia.org/wiki/Iron" TargetMode="External"/><Relationship Id="rId10" Type="http://schemas.openxmlformats.org/officeDocument/2006/relationships/hyperlink" Target="http://en.wikipedia.org/wiki/Egyptian_hieroglyph" TargetMode="External"/><Relationship Id="rId4" Type="http://schemas.openxmlformats.org/officeDocument/2006/relationships/image" Target="../media/image8.png"/><Relationship Id="rId9" Type="http://schemas.openxmlformats.org/officeDocument/2006/relationships/hyperlink" Target="http://en.wikipedia.org/wiki/Rosetta_Stone" TargetMode="External"/><Relationship Id="rId14" Type="http://schemas.openxmlformats.org/officeDocument/2006/relationships/hyperlink" Target="http://en.wikipedia.org/wiki/Faravaha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7"/>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Google Shape;88;p1"/>
          <p:cNvSpPr txBox="1">
            <a:spLocks noGrp="1"/>
          </p:cNvSpPr>
          <p:nvPr>
            <p:ph type="ctrTitle"/>
          </p:nvPr>
        </p:nvSpPr>
        <p:spPr>
          <a:xfrm>
            <a:off x="5297762" y="640080"/>
            <a:ext cx="6251110" cy="3566160"/>
          </a:xfrm>
          <a:prstGeom prst="rect">
            <a:avLst/>
          </a:prstGeom>
        </p:spPr>
        <p:txBody>
          <a:bodyPr spcFirstLastPara="1" lIns="91425" tIns="45700" rIns="91425" bIns="45700" anchor="b" anchorCtr="0">
            <a:normAutofit/>
          </a:bodyPr>
          <a:lstStyle/>
          <a:p>
            <a:pPr marL="0" lvl="0" indent="0" algn="l" rtl="0">
              <a:spcBef>
                <a:spcPts val="0"/>
              </a:spcBef>
              <a:spcAft>
                <a:spcPts val="0"/>
              </a:spcAft>
              <a:buClr>
                <a:schemeClr val="dk1"/>
              </a:buClr>
              <a:buSzPts val="6000"/>
              <a:buFont typeface="Calibri"/>
              <a:buNone/>
            </a:pPr>
            <a:r>
              <a:rPr lang="en-US" sz="5400"/>
              <a:t>The Achaemenids- Darius the Great</a:t>
            </a:r>
          </a:p>
        </p:txBody>
      </p:sp>
      <p:sp>
        <p:nvSpPr>
          <p:cNvPr id="89" name="Google Shape;89;p1"/>
          <p:cNvSpPr txBox="1">
            <a:spLocks noGrp="1"/>
          </p:cNvSpPr>
          <p:nvPr>
            <p:ph type="subTitle" idx="1"/>
          </p:nvPr>
        </p:nvSpPr>
        <p:spPr>
          <a:xfrm>
            <a:off x="5297760" y="4636008"/>
            <a:ext cx="6251111" cy="1572768"/>
          </a:xfrm>
          <a:prstGeom prst="rect">
            <a:avLst/>
          </a:prstGeom>
        </p:spPr>
        <p:txBody>
          <a:bodyPr spcFirstLastPara="1" lIns="91425" tIns="45700" rIns="91425" bIns="45700" anchorCtr="0">
            <a:normAutofit fontScale="92500"/>
          </a:bodyPr>
          <a:lstStyle/>
          <a:p>
            <a:pPr marL="0" lvl="0" indent="0" algn="l" rtl="0">
              <a:spcBef>
                <a:spcPts val="1000"/>
              </a:spcBef>
              <a:spcAft>
                <a:spcPts val="0"/>
              </a:spcAft>
              <a:buClr>
                <a:schemeClr val="dk1"/>
              </a:buClr>
              <a:buSzPts val="3200"/>
              <a:buNone/>
            </a:pPr>
            <a:r>
              <a:rPr lang="en-US" dirty="0"/>
              <a:t>Part 1 of 2</a:t>
            </a:r>
          </a:p>
          <a:p>
            <a:pPr marL="0" lvl="0" indent="0" algn="l" rtl="0">
              <a:spcBef>
                <a:spcPts val="1000"/>
              </a:spcBef>
              <a:spcAft>
                <a:spcPts val="0"/>
              </a:spcAft>
              <a:buClr>
                <a:schemeClr val="dk1"/>
              </a:buClr>
              <a:buSzPts val="3200"/>
              <a:buNone/>
            </a:pPr>
            <a:r>
              <a:rPr lang="en-US" dirty="0"/>
              <a:t>Prepared by: Xerxes </a:t>
            </a:r>
            <a:r>
              <a:rPr lang="en-US" dirty="0" err="1"/>
              <a:t>Kotval</a:t>
            </a:r>
            <a:endParaRPr lang="en-US" dirty="0"/>
          </a:p>
          <a:p>
            <a:pPr marL="0" lvl="0" indent="0" algn="l" rtl="0">
              <a:spcBef>
                <a:spcPts val="1000"/>
              </a:spcBef>
              <a:spcAft>
                <a:spcPts val="0"/>
              </a:spcAft>
              <a:buClr>
                <a:schemeClr val="dk1"/>
              </a:buClr>
              <a:buSzPts val="3200"/>
              <a:buNone/>
            </a:pPr>
            <a:r>
              <a:rPr lang="en-US" dirty="0"/>
              <a:t>Shared with FEZANA Religion Education Committee</a:t>
            </a:r>
          </a:p>
        </p:txBody>
      </p:sp>
      <p:pic>
        <p:nvPicPr>
          <p:cNvPr id="2" name="Picture 1">
            <a:extLst>
              <a:ext uri="{FF2B5EF4-FFF2-40B4-BE49-F238E27FC236}">
                <a16:creationId xmlns:a16="http://schemas.microsoft.com/office/drawing/2014/main" id="{B6E5EE77-BEB5-3A2E-6FED-52FCB8F3DCD5}"/>
              </a:ext>
            </a:extLst>
          </p:cNvPr>
          <p:cNvPicPr>
            <a:picLocks noChangeAspect="1"/>
          </p:cNvPicPr>
          <p:nvPr/>
        </p:nvPicPr>
        <p:blipFill>
          <a:blip r:embed="rId3"/>
          <a:srcRect r="945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9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D1B9B8A-457B-E785-F013-0B0B1E6345F9}"/>
              </a:ext>
            </a:extLst>
          </p:cNvPr>
          <p:cNvPicPr>
            <a:picLocks noChangeAspect="1"/>
          </p:cNvPicPr>
          <p:nvPr/>
        </p:nvPicPr>
        <p:blipFill>
          <a:blip r:embed="rId4"/>
          <a:stretch>
            <a:fillRect/>
          </a:stretch>
        </p:blipFill>
        <p:spPr>
          <a:xfrm>
            <a:off x="11213377" y="5406013"/>
            <a:ext cx="670989" cy="12382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p:nvPr/>
        </p:nvSpPr>
        <p:spPr>
          <a:xfrm>
            <a:off x="483769" y="2803525"/>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10"/>
          <p:cNvSpPr/>
          <p:nvPr/>
        </p:nvSpPr>
        <p:spPr>
          <a:xfrm>
            <a:off x="10492722" y="-199"/>
            <a:ext cx="1699278" cy="523220"/>
          </a:xfrm>
          <a:prstGeom prst="rect">
            <a:avLst/>
          </a:prstGeom>
          <a:solidFill>
            <a:srgbClr val="833C0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Darius I</a:t>
            </a:r>
            <a:endParaRPr/>
          </a:p>
        </p:txBody>
      </p:sp>
      <p:pic>
        <p:nvPicPr>
          <p:cNvPr id="184" name="Google Shape;184;p10"/>
          <p:cNvPicPr preferRelativeResize="0"/>
          <p:nvPr/>
        </p:nvPicPr>
        <p:blipFill rotWithShape="1">
          <a:blip r:embed="rId3">
            <a:alphaModFix/>
          </a:blip>
          <a:srcRect/>
          <a:stretch/>
        </p:blipFill>
        <p:spPr>
          <a:xfrm>
            <a:off x="0" y="523021"/>
            <a:ext cx="12192000" cy="457201"/>
          </a:xfrm>
          <a:prstGeom prst="rect">
            <a:avLst/>
          </a:prstGeom>
          <a:noFill/>
          <a:ln>
            <a:noFill/>
          </a:ln>
        </p:spPr>
      </p:pic>
      <p:pic>
        <p:nvPicPr>
          <p:cNvPr id="185" name="Google Shape;185;p10"/>
          <p:cNvPicPr preferRelativeResize="0"/>
          <p:nvPr/>
        </p:nvPicPr>
        <p:blipFill rotWithShape="1">
          <a:blip r:embed="rId4">
            <a:alphaModFix/>
          </a:blip>
          <a:srcRect/>
          <a:stretch/>
        </p:blipFill>
        <p:spPr>
          <a:xfrm>
            <a:off x="583659" y="940398"/>
            <a:ext cx="11024681" cy="59176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p:nvPr/>
        </p:nvSpPr>
        <p:spPr>
          <a:xfrm>
            <a:off x="483769" y="2803525"/>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1" name="Google Shape;191;p11"/>
          <p:cNvPicPr preferRelativeResize="0"/>
          <p:nvPr/>
        </p:nvPicPr>
        <p:blipFill rotWithShape="1">
          <a:blip r:embed="rId3">
            <a:alphaModFix/>
          </a:blip>
          <a:srcRect/>
          <a:stretch/>
        </p:blipFill>
        <p:spPr>
          <a:xfrm>
            <a:off x="894944" y="345846"/>
            <a:ext cx="10233408" cy="6502859"/>
          </a:xfrm>
          <a:prstGeom prst="rect">
            <a:avLst/>
          </a:prstGeom>
          <a:noFill/>
          <a:ln>
            <a:noFill/>
          </a:ln>
        </p:spPr>
      </p:pic>
      <p:sp>
        <p:nvSpPr>
          <p:cNvPr id="192" name="Google Shape;192;p11"/>
          <p:cNvSpPr/>
          <p:nvPr/>
        </p:nvSpPr>
        <p:spPr>
          <a:xfrm rot="-5400000">
            <a:off x="-588029" y="5737456"/>
            <a:ext cx="1699278" cy="523220"/>
          </a:xfrm>
          <a:prstGeom prst="rect">
            <a:avLst/>
          </a:prstGeom>
          <a:solidFill>
            <a:srgbClr val="833C0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Darius I</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2"/>
          <p:cNvSpPr/>
          <p:nvPr/>
        </p:nvSpPr>
        <p:spPr>
          <a:xfrm>
            <a:off x="483769" y="2803525"/>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12"/>
          <p:cNvSpPr/>
          <p:nvPr/>
        </p:nvSpPr>
        <p:spPr>
          <a:xfrm rot="-5400000">
            <a:off x="-588029" y="5737456"/>
            <a:ext cx="1699278" cy="523220"/>
          </a:xfrm>
          <a:prstGeom prst="rect">
            <a:avLst/>
          </a:prstGeom>
          <a:solidFill>
            <a:srgbClr val="833C0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Darius I</a:t>
            </a:r>
            <a:endParaRPr/>
          </a:p>
        </p:txBody>
      </p:sp>
      <p:sp>
        <p:nvSpPr>
          <p:cNvPr id="199" name="Google Shape;199;p12"/>
          <p:cNvSpPr/>
          <p:nvPr/>
        </p:nvSpPr>
        <p:spPr>
          <a:xfrm>
            <a:off x="726165" y="474345"/>
            <a:ext cx="10739670" cy="590931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The Athenians had won at Marathon, but they certainly had not destroyed the Persian army. They had made plans before the battle that if they won, they would return to Athens as soon as possible because they knew that the Persian fleet was sure to sail around Attica and attempt to take the city while it was undefended. The citizens were to man the walls and make it appear that Athens was strongly defended.  </a:t>
            </a:r>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The Persians did indeed sail around Attica hoping to find the city helpless but when they met with resistance, they hesitated. Not long after, the Greek army arrived. The Persians decided they had enough of these Greeks and sailed home.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The Battle of Marathon is perhaps the single most important battle in Greek history. Had the Athenians lost, Greece would have eventually come under the control of the Persians and all the subsequent culture and accomplishments of the Greeks would probably not have taken the form they did. </a:t>
            </a:r>
            <a:endParaRPr/>
          </a:p>
          <a:p>
            <a:pPr marL="0" marR="0" lvl="0" indent="0" algn="l" rtl="0">
              <a:lnSpc>
                <a:spcPct val="100000"/>
              </a:lnSpc>
              <a:spcBef>
                <a:spcPts val="0"/>
              </a:spcBef>
              <a:spcAft>
                <a:spcPts val="0"/>
              </a:spcAft>
              <a:buClr>
                <a:schemeClr val="dk1"/>
              </a:buClr>
              <a:buSzPts val="1800"/>
              <a:buFont typeface="Calibri"/>
              <a:buNone/>
            </a:pPr>
            <a:endParaRPr sz="1800" b="1">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However, the Persian were not finished. In 481 BC, Darius I's son, Xerxes, gathered an army of some one hundred fifty thousand men and a navy of six hundred ships. He was determined that the whole of Greece would be conquered by Persia. </a:t>
            </a:r>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Darius began preparations for a second force which he would command, instead of his generals; however, before the preparations were complete, Darius died, thus leaving the task to his son </a:t>
            </a:r>
            <a:r>
              <a:rPr lang="en-US" sz="18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Xerxes</a:t>
            </a:r>
            <a:r>
              <a:rPr lang="en-US" sz="1800" b="0" i="0" u="none" strike="noStrike" cap="none">
                <a:solidFill>
                  <a:srgbClr val="000000"/>
                </a:solidFill>
                <a:latin typeface="Arial"/>
                <a:ea typeface="Arial"/>
                <a:cs typeface="Arial"/>
                <a:sym typeface="Arial"/>
              </a:rPr>
              <a:t>.</a:t>
            </a:r>
            <a:r>
              <a:rPr lang="en-US" sz="1800" b="0" i="0" u="none" strike="noStrike" cap="none">
                <a:solidFill>
                  <a:schemeClr val="dk1"/>
                </a:solidFill>
                <a:latin typeface="Arial"/>
                <a:ea typeface="Arial"/>
                <a:cs typeface="Arial"/>
                <a:sym typeface="Arial"/>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p:nvPr/>
        </p:nvSpPr>
        <p:spPr>
          <a:xfrm>
            <a:off x="483769" y="2803525"/>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13"/>
          <p:cNvSpPr/>
          <p:nvPr/>
        </p:nvSpPr>
        <p:spPr>
          <a:xfrm>
            <a:off x="10492722" y="0"/>
            <a:ext cx="1699278" cy="523220"/>
          </a:xfrm>
          <a:prstGeom prst="rect">
            <a:avLst/>
          </a:prstGeom>
          <a:solidFill>
            <a:srgbClr val="833C0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Darius I</a:t>
            </a:r>
            <a:endParaRPr/>
          </a:p>
        </p:txBody>
      </p:sp>
      <p:sp>
        <p:nvSpPr>
          <p:cNvPr id="206" name="Google Shape;206;p13"/>
          <p:cNvSpPr/>
          <p:nvPr/>
        </p:nvSpPr>
        <p:spPr>
          <a:xfrm>
            <a:off x="417132" y="325347"/>
            <a:ext cx="6907305" cy="6376064"/>
          </a:xfrm>
          <a:prstGeom prst="rect">
            <a:avLst/>
          </a:prstGeom>
          <a:noFill/>
          <a:ln>
            <a:noFill/>
          </a:ln>
        </p:spPr>
        <p:txBody>
          <a:bodyPr spcFirstLastPara="1" wrap="square" lIns="0" tIns="0" rIns="0" bIns="126950" anchor="ctr"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The Real Story of Pheidippides and the Marathon</a:t>
            </a:r>
            <a:endParaRPr/>
          </a:p>
          <a:p>
            <a:pPr marL="0" marR="0" lvl="0" indent="0" algn="l" rtl="0">
              <a:lnSpc>
                <a:spcPct val="100000"/>
              </a:lnSpc>
              <a:spcBef>
                <a:spcPts val="0"/>
              </a:spcBef>
              <a:spcAft>
                <a:spcPts val="0"/>
              </a:spcAft>
              <a:buClr>
                <a:schemeClr val="dk1"/>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Pheidippides was a day runner -</a:t>
            </a:r>
            <a:r>
              <a:rPr lang="en-US" sz="1400" b="0" i="0" u="none" strike="noStrike" cap="none">
                <a:solidFill>
                  <a:srgbClr val="000000"/>
                </a:solidFill>
                <a:latin typeface="Arial"/>
                <a:ea typeface="Arial"/>
                <a:cs typeface="Arial"/>
                <a:sym typeface="Arial"/>
              </a:rPr>
              <a:t> referred to as </a:t>
            </a:r>
            <a:r>
              <a:rPr lang="en-US" sz="1400" b="0" i="1" u="none" strike="noStrike" cap="none">
                <a:solidFill>
                  <a:srgbClr val="000000"/>
                </a:solidFill>
                <a:latin typeface="Arial"/>
                <a:ea typeface="Arial"/>
                <a:cs typeface="Arial"/>
                <a:sym typeface="Arial"/>
              </a:rPr>
              <a:t>hemerodrome</a:t>
            </a:r>
            <a:r>
              <a:rPr lang="en-US" sz="1400" b="0" i="0" u="none" strike="noStrike" cap="none">
                <a:solidFill>
                  <a:srgbClr val="000000"/>
                </a:solidFill>
                <a:latin typeface="Arial"/>
                <a:ea typeface="Arial"/>
                <a:cs typeface="Arial"/>
                <a:sym typeface="Arial"/>
              </a:rPr>
              <a:t>, in Ancient Greek, by the Athenian military. These ancient couriers were responsible for running for days at a time in order to give important messages. They were designed to move swiftly and to arrive with their messages in a timely manner. They trained extensively, and they could run great distances.</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Pheidippides Runs to Sparta - </a:t>
            </a:r>
            <a:r>
              <a:rPr lang="en-US" sz="1400" b="0" i="0" u="none" strike="noStrike" cap="none">
                <a:solidFill>
                  <a:srgbClr val="000000"/>
                </a:solidFill>
                <a:latin typeface="Arial"/>
                <a:ea typeface="Arial"/>
                <a:cs typeface="Arial"/>
                <a:sym typeface="Arial"/>
              </a:rPr>
              <a:t>Pheidippides was on duty the day of the fabled Battle of Marathon, which pitted the Athenian army against the Persian army. However, before the invasion, it was Pheidippides responsibility to run the 240 kilometer (150 mile) distance from Athens to Sparta to ask Sparta for their help. Sparta said they’d help but since they were in the middle of a religious festival, they were unable to leave right away. The journey from Athens to Sparta took about two days. After he gave his message to the Spartans requesting their help, he turned around and ran the distance from Sparta to Athens to let them know that the Spartans wouldn’t be able to fight right away.</a:t>
            </a:r>
            <a:endParaRPr/>
          </a:p>
          <a:p>
            <a:pPr marL="0" marR="0" lvl="0" indent="0" algn="l" rtl="0">
              <a:lnSpc>
                <a:spcPct val="100000"/>
              </a:lnSpc>
              <a:spcBef>
                <a:spcPts val="0"/>
              </a:spcBef>
              <a:spcAft>
                <a:spcPts val="0"/>
              </a:spcAft>
              <a:buClr>
                <a:schemeClr val="dk1"/>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Athens defeats Persia at Marathon </a:t>
            </a:r>
            <a:r>
              <a:rPr lang="en-US" sz="1400" i="0" u="none" strike="noStrike" cap="none">
                <a:solidFill>
                  <a:srgbClr val="000000"/>
                </a:solidFill>
                <a:latin typeface="Arial"/>
                <a:ea typeface="Arial"/>
                <a:cs typeface="Arial"/>
                <a:sym typeface="Arial"/>
              </a:rPr>
              <a:t>- </a:t>
            </a:r>
            <a:r>
              <a:rPr lang="en-US" sz="1400" b="0" i="0" u="none" strike="noStrike" cap="none">
                <a:solidFill>
                  <a:srgbClr val="000000"/>
                </a:solidFill>
                <a:latin typeface="Arial"/>
                <a:ea typeface="Arial"/>
                <a:cs typeface="Arial"/>
                <a:sym typeface="Arial"/>
              </a:rPr>
              <a:t>Athens won the battle, but now it was up to Pheidippides to make the run from Marathon to Athens, a distance of 40 kilometers or about 25 miles. He gave the message explaining that Athens was victorious and then he collapsed and died from the combined exertion of that run and the 300 miles that he ran from Athens to Sparta and back (see image).</a:t>
            </a:r>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Pheidippides story is immortalized in paintings, poetry, and every time someone runs a marathon. However, the marathon runs only tell part of the story. But to really understand what he went through, it is much more accurate to run the Spartathalon, which is actually a distance of 246 kilometers and closely resembles the route Pheidippides actually ran.</a:t>
            </a:r>
            <a:endParaRPr sz="1400" b="0" i="0" u="none" strike="noStrike" cap="none">
              <a:solidFill>
                <a:schemeClr val="dk1"/>
              </a:solidFill>
              <a:latin typeface="Arial"/>
              <a:ea typeface="Arial"/>
              <a:cs typeface="Arial"/>
              <a:sym typeface="Arial"/>
            </a:endParaRPr>
          </a:p>
        </p:txBody>
      </p:sp>
      <p:pic>
        <p:nvPicPr>
          <p:cNvPr id="207" name="Google Shape;207;p13" descr="Pheidippides"/>
          <p:cNvPicPr preferRelativeResize="0"/>
          <p:nvPr/>
        </p:nvPicPr>
        <p:blipFill rotWithShape="1">
          <a:blip r:embed="rId3">
            <a:alphaModFix/>
          </a:blip>
          <a:srcRect/>
          <a:stretch/>
        </p:blipFill>
        <p:spPr>
          <a:xfrm>
            <a:off x="7601527" y="798649"/>
            <a:ext cx="4348124" cy="3544020"/>
          </a:xfrm>
          <a:prstGeom prst="rect">
            <a:avLst/>
          </a:prstGeom>
          <a:noFill/>
          <a:ln>
            <a:noFill/>
          </a:ln>
        </p:spPr>
      </p:pic>
      <p:sp>
        <p:nvSpPr>
          <p:cNvPr id="208" name="Google Shape;208;p13"/>
          <p:cNvSpPr txBox="1"/>
          <p:nvPr/>
        </p:nvSpPr>
        <p:spPr>
          <a:xfrm>
            <a:off x="7721600" y="4577753"/>
            <a:ext cx="4348124" cy="21236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Here is an excerpt from a poem that Robert Browning wrote to commemorate that fated moment:</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1" u="none" strike="noStrike" cap="none">
                <a:solidFill>
                  <a:srgbClr val="000000"/>
                </a:solidFill>
                <a:latin typeface="Calibri"/>
                <a:ea typeface="Calibri"/>
                <a:cs typeface="Calibri"/>
                <a:sym typeface="Calibri"/>
              </a:rPr>
              <a:t>Unforeseeing one! Yes, he fought on the Marathon day:</a:t>
            </a:r>
            <a:br>
              <a:rPr lang="en-US" sz="1200" b="0" i="1" u="none" strike="noStrike" cap="none">
                <a:solidFill>
                  <a:srgbClr val="000000"/>
                </a:solidFill>
                <a:latin typeface="Calibri"/>
                <a:ea typeface="Calibri"/>
                <a:cs typeface="Calibri"/>
                <a:sym typeface="Calibri"/>
              </a:rPr>
            </a:br>
            <a:r>
              <a:rPr lang="en-US" sz="1200" b="0" i="1" u="none" strike="noStrike" cap="none">
                <a:solidFill>
                  <a:srgbClr val="000000"/>
                </a:solidFill>
                <a:latin typeface="Calibri"/>
                <a:ea typeface="Calibri"/>
                <a:cs typeface="Calibri"/>
                <a:sym typeface="Calibri"/>
              </a:rPr>
              <a:t>So, when Persia was dust, all cried “To Akropolis!</a:t>
            </a:r>
            <a:br>
              <a:rPr lang="en-US" sz="1200" b="0" i="1" u="none" strike="noStrike" cap="none">
                <a:solidFill>
                  <a:srgbClr val="000000"/>
                </a:solidFill>
                <a:latin typeface="Calibri"/>
                <a:ea typeface="Calibri"/>
                <a:cs typeface="Calibri"/>
                <a:sym typeface="Calibri"/>
              </a:rPr>
            </a:br>
            <a:r>
              <a:rPr lang="en-US" sz="1200" b="0" i="1" u="none" strike="noStrike" cap="none">
                <a:solidFill>
                  <a:srgbClr val="000000"/>
                </a:solidFill>
                <a:latin typeface="Calibri"/>
                <a:ea typeface="Calibri"/>
                <a:cs typeface="Calibri"/>
                <a:sym typeface="Calibri"/>
              </a:rPr>
              <a:t>Run, Pheidippides, one race more! the meed is thy due!</a:t>
            </a:r>
            <a:br>
              <a:rPr lang="en-US" sz="1200" b="0" i="1" u="none" strike="noStrike" cap="none">
                <a:solidFill>
                  <a:srgbClr val="000000"/>
                </a:solidFill>
                <a:latin typeface="Calibri"/>
                <a:ea typeface="Calibri"/>
                <a:cs typeface="Calibri"/>
                <a:sym typeface="Calibri"/>
              </a:rPr>
            </a:br>
            <a:r>
              <a:rPr lang="en-US" sz="1200" b="0" i="1" u="none" strike="noStrike" cap="none">
                <a:solidFill>
                  <a:srgbClr val="000000"/>
                </a:solidFill>
                <a:latin typeface="Calibri"/>
                <a:ea typeface="Calibri"/>
                <a:cs typeface="Calibri"/>
                <a:sym typeface="Calibri"/>
              </a:rPr>
              <a:t>‘Athens is saved, thank Pan,’ go shout!” He flung down his shield,</a:t>
            </a:r>
            <a:br>
              <a:rPr lang="en-US" sz="1200" b="0" i="1" u="none" strike="noStrike" cap="none">
                <a:solidFill>
                  <a:srgbClr val="000000"/>
                </a:solidFill>
                <a:latin typeface="Calibri"/>
                <a:ea typeface="Calibri"/>
                <a:cs typeface="Calibri"/>
                <a:sym typeface="Calibri"/>
              </a:rPr>
            </a:br>
            <a:r>
              <a:rPr lang="en-US" sz="1200" b="0" i="1" u="none" strike="noStrike" cap="none">
                <a:solidFill>
                  <a:srgbClr val="000000"/>
                </a:solidFill>
                <a:latin typeface="Calibri"/>
                <a:ea typeface="Calibri"/>
                <a:cs typeface="Calibri"/>
                <a:sym typeface="Calibri"/>
              </a:rPr>
              <a:t>Ran like fire once more: and the space ‘twixt the Fennel-field</a:t>
            </a:r>
            <a:br>
              <a:rPr lang="en-US" sz="1200" b="0" i="1" u="none" strike="noStrike" cap="none">
                <a:solidFill>
                  <a:srgbClr val="000000"/>
                </a:solidFill>
                <a:latin typeface="Calibri"/>
                <a:ea typeface="Calibri"/>
                <a:cs typeface="Calibri"/>
                <a:sym typeface="Calibri"/>
              </a:rPr>
            </a:br>
            <a:r>
              <a:rPr lang="en-US" sz="1200" b="0" i="1" u="none" strike="noStrike" cap="none">
                <a:solidFill>
                  <a:srgbClr val="000000"/>
                </a:solidFill>
                <a:latin typeface="Calibri"/>
                <a:ea typeface="Calibri"/>
                <a:cs typeface="Calibri"/>
                <a:sym typeface="Calibri"/>
              </a:rPr>
              <a:t>And Athens was stubble again, a field which a fire runs through,</a:t>
            </a:r>
            <a:br>
              <a:rPr lang="en-US" sz="1200" b="0" i="1" u="none" strike="noStrike" cap="none">
                <a:solidFill>
                  <a:srgbClr val="000000"/>
                </a:solidFill>
                <a:latin typeface="Calibri"/>
                <a:ea typeface="Calibri"/>
                <a:cs typeface="Calibri"/>
                <a:sym typeface="Calibri"/>
              </a:rPr>
            </a:br>
            <a:r>
              <a:rPr lang="en-US" sz="1200" b="0" i="1" u="none" strike="noStrike" cap="none">
                <a:solidFill>
                  <a:srgbClr val="000000"/>
                </a:solidFill>
                <a:latin typeface="Calibri"/>
                <a:ea typeface="Calibri"/>
                <a:cs typeface="Calibri"/>
                <a:sym typeface="Calibri"/>
              </a:rPr>
              <a:t>Till in he broke: “Rejoice, we conquer!” Like wine thro’ clay,</a:t>
            </a:r>
            <a:br>
              <a:rPr lang="en-US" sz="1200" b="0" i="1" u="none" strike="noStrike" cap="none">
                <a:solidFill>
                  <a:srgbClr val="000000"/>
                </a:solidFill>
                <a:latin typeface="Calibri"/>
                <a:ea typeface="Calibri"/>
                <a:cs typeface="Calibri"/>
                <a:sym typeface="Calibri"/>
              </a:rPr>
            </a:br>
            <a:r>
              <a:rPr lang="en-US" sz="1200" b="0" i="1" u="none" strike="noStrike" cap="none">
                <a:solidFill>
                  <a:srgbClr val="000000"/>
                </a:solidFill>
                <a:latin typeface="Calibri"/>
                <a:ea typeface="Calibri"/>
                <a:cs typeface="Calibri"/>
                <a:sym typeface="Calibri"/>
              </a:rPr>
              <a:t>Joy in his blood bursting his heart, he died–the bliss!</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2"/>
          <p:cNvSpPr/>
          <p:nvPr/>
        </p:nvSpPr>
        <p:spPr>
          <a:xfrm>
            <a:off x="0" y="4572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2"/>
          <p:cNvSpPr/>
          <p:nvPr/>
        </p:nvSpPr>
        <p:spPr>
          <a:xfrm>
            <a:off x="228600" y="310968"/>
            <a:ext cx="3685624"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Darius the Great -  </a:t>
            </a:r>
            <a:r>
              <a:rPr lang="en-US" sz="1800" b="1" u="sng" strike="noStrike">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521</a:t>
            </a:r>
            <a:r>
              <a:rPr lang="en-US" sz="1800" b="1">
                <a:solidFill>
                  <a:schemeClr val="dk1"/>
                </a:solidFill>
                <a:latin typeface="Arial"/>
                <a:ea typeface="Arial"/>
                <a:cs typeface="Arial"/>
                <a:sym typeface="Arial"/>
              </a:rPr>
              <a:t>- </a:t>
            </a:r>
            <a:r>
              <a:rPr lang="en-US" sz="1800" b="1" u="sng" strike="noStrike">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485 B.C</a:t>
            </a:r>
            <a:r>
              <a:rPr lang="en-US" sz="1800" b="1">
                <a:solidFill>
                  <a:schemeClr val="dk1"/>
                </a:solidFill>
                <a:latin typeface="Arial"/>
                <a:ea typeface="Arial"/>
                <a:cs typeface="Arial"/>
                <a:sym typeface="Arial"/>
              </a:rPr>
              <a:t>.</a:t>
            </a:r>
            <a:endParaRPr sz="1800">
              <a:solidFill>
                <a:schemeClr val="dk1"/>
              </a:solidFill>
              <a:latin typeface="Times New Roman"/>
              <a:ea typeface="Times New Roman"/>
              <a:cs typeface="Times New Roman"/>
              <a:sym typeface="Times New Roman"/>
            </a:endParaRPr>
          </a:p>
        </p:txBody>
      </p:sp>
      <p:sp>
        <p:nvSpPr>
          <p:cNvPr id="97" name="Google Shape;97;p2"/>
          <p:cNvSpPr/>
          <p:nvPr/>
        </p:nvSpPr>
        <p:spPr>
          <a:xfrm>
            <a:off x="10492722" y="-27586"/>
            <a:ext cx="1699278" cy="523220"/>
          </a:xfrm>
          <a:prstGeom prst="rect">
            <a:avLst/>
          </a:prstGeom>
          <a:solidFill>
            <a:srgbClr val="833C0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Darius I</a:t>
            </a:r>
            <a:endParaRPr/>
          </a:p>
        </p:txBody>
      </p:sp>
      <p:sp>
        <p:nvSpPr>
          <p:cNvPr id="98" name="Google Shape;98;p2"/>
          <p:cNvSpPr/>
          <p:nvPr/>
        </p:nvSpPr>
        <p:spPr>
          <a:xfrm>
            <a:off x="2071412" y="745079"/>
            <a:ext cx="9732105" cy="120032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Darius I (</a:t>
            </a:r>
            <a:r>
              <a:rPr lang="en-US" sz="1800" i="1">
                <a:solidFill>
                  <a:schemeClr val="dk1"/>
                </a:solidFill>
                <a:latin typeface="Calibri"/>
                <a:ea typeface="Calibri"/>
                <a:cs typeface="Calibri"/>
                <a:sym typeface="Calibri"/>
              </a:rPr>
              <a:t>Darayavaush</a:t>
            </a:r>
            <a:r>
              <a:rPr lang="en-US" sz="1800">
                <a:solidFill>
                  <a:schemeClr val="dk1"/>
                </a:solidFill>
                <a:latin typeface="Calibri"/>
                <a:ea typeface="Calibri"/>
                <a:cs typeface="Calibri"/>
                <a:sym typeface="Calibri"/>
              </a:rPr>
              <a:t>), also known as Darius the Great, held the Achaemenid empire at its peak, encompassing between 35-50 million people, representing ~70 distinct ethnic groups, stretching 2,600 miles from the Indus River in the east and the Aegean sea in the west, and 2,300 mile from Armenia in the north to the south of Egypt</a:t>
            </a:r>
            <a:endParaRPr sz="1050" b="1" i="0" u="none" strike="noStrike" cap="none">
              <a:solidFill>
                <a:schemeClr val="dk1"/>
              </a:solidFill>
              <a:latin typeface="Calibri"/>
              <a:ea typeface="Calibri"/>
              <a:cs typeface="Calibri"/>
              <a:sym typeface="Calibri"/>
            </a:endParaRPr>
          </a:p>
        </p:txBody>
      </p:sp>
      <p:sp>
        <p:nvSpPr>
          <p:cNvPr id="99" name="Google Shape;99;p2"/>
          <p:cNvSpPr/>
          <p:nvPr/>
        </p:nvSpPr>
        <p:spPr>
          <a:xfrm>
            <a:off x="483769" y="2803525"/>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1" name="Google Shape;101;p2" descr="Darius the Great of Persia, relief image"/>
          <p:cNvPicPr preferRelativeResize="0"/>
          <p:nvPr/>
        </p:nvPicPr>
        <p:blipFill rotWithShape="1">
          <a:blip r:embed="rId5">
            <a:alphaModFix/>
          </a:blip>
          <a:srcRect/>
          <a:stretch/>
        </p:blipFill>
        <p:spPr>
          <a:xfrm>
            <a:off x="388483" y="744108"/>
            <a:ext cx="1531938" cy="1897063"/>
          </a:xfrm>
          <a:prstGeom prst="rect">
            <a:avLst/>
          </a:prstGeom>
          <a:noFill/>
          <a:ln>
            <a:noFill/>
          </a:ln>
        </p:spPr>
      </p:pic>
      <p:sp>
        <p:nvSpPr>
          <p:cNvPr id="102" name="Google Shape;102;p2"/>
          <p:cNvSpPr/>
          <p:nvPr/>
        </p:nvSpPr>
        <p:spPr>
          <a:xfrm>
            <a:off x="329746" y="2629348"/>
            <a:ext cx="1590675" cy="24622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Darius the Great</a:t>
            </a:r>
            <a:endParaRPr sz="1800" b="0" i="0" u="none" strike="noStrike" cap="none">
              <a:solidFill>
                <a:schemeClr val="dk1"/>
              </a:solidFill>
              <a:latin typeface="Arial"/>
              <a:ea typeface="Arial"/>
              <a:cs typeface="Arial"/>
              <a:sym typeface="Arial"/>
            </a:endParaRPr>
          </a:p>
        </p:txBody>
      </p:sp>
      <p:pic>
        <p:nvPicPr>
          <p:cNvPr id="103" name="Google Shape;103;p2"/>
          <p:cNvPicPr preferRelativeResize="0"/>
          <p:nvPr/>
        </p:nvPicPr>
        <p:blipFill rotWithShape="1">
          <a:blip r:embed="rId6">
            <a:alphaModFix/>
          </a:blip>
          <a:srcRect/>
          <a:stretch/>
        </p:blipFill>
        <p:spPr>
          <a:xfrm>
            <a:off x="6831176" y="2153287"/>
            <a:ext cx="5119941" cy="4334410"/>
          </a:xfrm>
          <a:prstGeom prst="rect">
            <a:avLst/>
          </a:prstGeom>
          <a:noFill/>
          <a:ln>
            <a:noFill/>
          </a:ln>
        </p:spPr>
      </p:pic>
      <p:sp>
        <p:nvSpPr>
          <p:cNvPr id="104" name="Google Shape;104;p2"/>
          <p:cNvSpPr txBox="1"/>
          <p:nvPr/>
        </p:nvSpPr>
        <p:spPr>
          <a:xfrm>
            <a:off x="240883" y="3049746"/>
            <a:ext cx="6798092" cy="32624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 </a:t>
            </a:r>
            <a:r>
              <a:rPr lang="en-US" sz="1800" b="1">
                <a:solidFill>
                  <a:schemeClr val="dk1"/>
                </a:solidFill>
                <a:latin typeface="Arial"/>
                <a:ea typeface="Arial"/>
                <a:cs typeface="Arial"/>
                <a:sym typeface="Arial"/>
              </a:rPr>
              <a:t>Ascension to the Throne</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1400">
                <a:solidFill>
                  <a:schemeClr val="dk1"/>
                </a:solidFill>
                <a:latin typeface="Arial"/>
                <a:ea typeface="Arial"/>
                <a:cs typeface="Arial"/>
                <a:sym typeface="Arial"/>
              </a:rPr>
              <a:t>Darius, son of Hystaspes, belonged to a younger branch of the royal family of the Achaemenids.  Darius had served as a warrior for Cambyses II.  After the death of </a:t>
            </a:r>
            <a:r>
              <a:rPr lang="en-US" sz="1400" u="sng" strike="noStrike">
                <a:solidFill>
                  <a:srgbClr val="0000FF"/>
                </a:solidFill>
                <a:latin typeface="Arial"/>
                <a:ea typeface="Arial"/>
                <a:cs typeface="Arial"/>
                <a:sym typeface="Arial"/>
                <a:hlinkClick r:id="rId7">
                  <a:extLst>
                    <a:ext uri="{A12FA001-AC4F-418D-AE19-62706E023703}">
                      <ahyp:hlinkClr xmlns:ahyp="http://schemas.microsoft.com/office/drawing/2018/hyperlinkcolor" val="tx"/>
                    </a:ext>
                  </a:extLst>
                </a:hlinkClick>
              </a:rPr>
              <a:t>Cambyses</a:t>
            </a:r>
            <a:r>
              <a:rPr lang="en-US" sz="1400">
                <a:solidFill>
                  <a:schemeClr val="dk1"/>
                </a:solidFill>
                <a:latin typeface="Arial"/>
                <a:ea typeface="Arial"/>
                <a:cs typeface="Arial"/>
                <a:sym typeface="Arial"/>
              </a:rPr>
              <a:t>, Darius, "with the help of Ahuramazda," and six other Persian noble families overthrew the alleged usurper </a:t>
            </a:r>
            <a:r>
              <a:rPr lang="en-US" sz="1400" u="sng" strike="noStrike">
                <a:solidFill>
                  <a:srgbClr val="0000FF"/>
                </a:solidFill>
                <a:latin typeface="Arial"/>
                <a:ea typeface="Arial"/>
                <a:cs typeface="Arial"/>
                <a:sym typeface="Arial"/>
                <a:hlinkClick r:id="rId8">
                  <a:extLst>
                    <a:ext uri="{A12FA001-AC4F-418D-AE19-62706E023703}">
                      <ahyp:hlinkClr xmlns:ahyp="http://schemas.microsoft.com/office/drawing/2018/hyperlinkcolor" val="tx"/>
                    </a:ext>
                  </a:extLst>
                </a:hlinkClick>
              </a:rPr>
              <a:t>Bardiya</a:t>
            </a:r>
            <a:r>
              <a:rPr lang="en-US" sz="1400">
                <a:solidFill>
                  <a:schemeClr val="dk1"/>
                </a:solidFill>
                <a:latin typeface="Arial"/>
                <a:ea typeface="Arial"/>
                <a:cs typeface="Arial"/>
                <a:sym typeface="Arial"/>
              </a:rPr>
              <a:t> (some say it was Gaumata who pretended to be Cambyses II brother, </a:t>
            </a:r>
            <a:r>
              <a:rPr lang="en-US" sz="1400" u="sng" strike="noStrike">
                <a:solidFill>
                  <a:srgbClr val="0000FF"/>
                </a:solidFill>
                <a:latin typeface="Arial"/>
                <a:ea typeface="Arial"/>
                <a:cs typeface="Arial"/>
                <a:sym typeface="Arial"/>
                <a:hlinkClick r:id="rId8">
                  <a:extLst>
                    <a:ext uri="{A12FA001-AC4F-418D-AE19-62706E023703}">
                      <ahyp:hlinkClr xmlns:ahyp="http://schemas.microsoft.com/office/drawing/2018/hyperlinkcolor" val="tx"/>
                    </a:ext>
                  </a:extLst>
                </a:hlinkClick>
              </a:rPr>
              <a:t>Bardiya</a:t>
            </a:r>
            <a:r>
              <a:rPr lang="en-US" sz="1400">
                <a:solidFill>
                  <a:schemeClr val="dk1"/>
                </a:solidFill>
                <a:latin typeface="Arial"/>
                <a:ea typeface="Arial"/>
                <a:cs typeface="Arial"/>
                <a:sym typeface="Arial"/>
              </a:rPr>
              <a:t>).  </a:t>
            </a: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1400">
                <a:solidFill>
                  <a:schemeClr val="dk1"/>
                </a:solidFill>
                <a:latin typeface="Arial"/>
                <a:ea typeface="Arial"/>
                <a:cs typeface="Arial"/>
                <a:sym typeface="Arial"/>
              </a:rPr>
              <a:t> </a:t>
            </a: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1400">
                <a:solidFill>
                  <a:schemeClr val="dk1"/>
                </a:solidFill>
                <a:latin typeface="Arial"/>
                <a:ea typeface="Arial"/>
                <a:cs typeface="Arial"/>
                <a:sym typeface="Arial"/>
              </a:rPr>
              <a:t>Darius justifies his ascension to the throne through his lineage to </a:t>
            </a:r>
            <a:r>
              <a:rPr lang="en-US" sz="1400" u="sng" strike="noStrike">
                <a:solidFill>
                  <a:srgbClr val="0000FF"/>
                </a:solidFill>
                <a:latin typeface="Arial"/>
                <a:ea typeface="Arial"/>
                <a:cs typeface="Arial"/>
                <a:sym typeface="Arial"/>
                <a:hlinkClick r:id="rId9">
                  <a:extLst>
                    <a:ext uri="{A12FA001-AC4F-418D-AE19-62706E023703}">
                      <ahyp:hlinkClr xmlns:ahyp="http://schemas.microsoft.com/office/drawing/2018/hyperlinkcolor" val="tx"/>
                    </a:ext>
                  </a:extLst>
                </a:hlinkClick>
              </a:rPr>
              <a:t>Achaemenes</a:t>
            </a:r>
            <a:r>
              <a:rPr lang="en-US" sz="1400">
                <a:solidFill>
                  <a:schemeClr val="dk1"/>
                </a:solidFill>
                <a:latin typeface="Arial"/>
                <a:ea typeface="Arial"/>
                <a:cs typeface="Arial"/>
                <a:sym typeface="Arial"/>
              </a:rPr>
              <a:t>, even though he was distantly related. To establish and maintain his legitimacy, Darius married </a:t>
            </a:r>
            <a:r>
              <a:rPr lang="en-US" sz="1400" u="sng" strike="noStrike">
                <a:solidFill>
                  <a:srgbClr val="0000FF"/>
                </a:solidFill>
                <a:latin typeface="Arial"/>
                <a:ea typeface="Arial"/>
                <a:cs typeface="Arial"/>
                <a:sym typeface="Arial"/>
                <a:hlinkClick r:id="rId10">
                  <a:extLst>
                    <a:ext uri="{A12FA001-AC4F-418D-AE19-62706E023703}">
                      <ahyp:hlinkClr xmlns:ahyp="http://schemas.microsoft.com/office/drawing/2018/hyperlinkcolor" val="tx"/>
                    </a:ext>
                  </a:extLst>
                </a:hlinkClick>
              </a:rPr>
              <a:t>Atossa</a:t>
            </a:r>
            <a:r>
              <a:rPr lang="en-US" sz="1400">
                <a:solidFill>
                  <a:schemeClr val="dk1"/>
                </a:solidFill>
                <a:latin typeface="Arial"/>
                <a:ea typeface="Arial"/>
                <a:cs typeface="Arial"/>
                <a:sym typeface="Arial"/>
              </a:rPr>
              <a:t>, daughter of </a:t>
            </a:r>
            <a:r>
              <a:rPr lang="en-US" sz="1400" u="sng" strike="noStrike">
                <a:solidFill>
                  <a:srgbClr val="0000FF"/>
                </a:solidFill>
                <a:latin typeface="Arial"/>
                <a:ea typeface="Arial"/>
                <a:cs typeface="Arial"/>
                <a:sym typeface="Arial"/>
                <a:hlinkClick r:id="rId11">
                  <a:extLst>
                    <a:ext uri="{A12FA001-AC4F-418D-AE19-62706E023703}">
                      <ahyp:hlinkClr xmlns:ahyp="http://schemas.microsoft.com/office/drawing/2018/hyperlinkcolor" val="tx"/>
                    </a:ext>
                  </a:extLst>
                </a:hlinkClick>
              </a:rPr>
              <a:t>Cyrus</a:t>
            </a:r>
            <a:r>
              <a:rPr lang="en-US" sz="1400">
                <a:solidFill>
                  <a:schemeClr val="dk1"/>
                </a:solidFill>
                <a:latin typeface="Arial"/>
                <a:ea typeface="Arial"/>
                <a:cs typeface="Arial"/>
                <a:sym typeface="Arial"/>
              </a:rPr>
              <a:t>, with whom he had four sons, </a:t>
            </a:r>
            <a:r>
              <a:rPr lang="en-US" sz="1400" u="sng" strike="noStrike">
                <a:solidFill>
                  <a:srgbClr val="0000FF"/>
                </a:solidFill>
                <a:latin typeface="Arial"/>
                <a:ea typeface="Arial"/>
                <a:cs typeface="Arial"/>
                <a:sym typeface="Arial"/>
                <a:hlinkClick r:id="rId12">
                  <a:extLst>
                    <a:ext uri="{A12FA001-AC4F-418D-AE19-62706E023703}">
                      <ahyp:hlinkClr xmlns:ahyp="http://schemas.microsoft.com/office/drawing/2018/hyperlinkcolor" val="tx"/>
                    </a:ext>
                  </a:extLst>
                </a:hlinkClick>
              </a:rPr>
              <a:t>Xerxes</a:t>
            </a:r>
            <a:r>
              <a:rPr lang="en-US" sz="1400">
                <a:solidFill>
                  <a:schemeClr val="dk1"/>
                </a:solidFill>
                <a:latin typeface="Arial"/>
                <a:ea typeface="Arial"/>
                <a:cs typeface="Arial"/>
                <a:sym typeface="Arial"/>
              </a:rPr>
              <a:t>, </a:t>
            </a:r>
            <a:r>
              <a:rPr lang="en-US" sz="1400" u="sng" strike="noStrike">
                <a:solidFill>
                  <a:srgbClr val="0000FF"/>
                </a:solidFill>
                <a:latin typeface="Arial"/>
                <a:ea typeface="Arial"/>
                <a:cs typeface="Arial"/>
                <a:sym typeface="Arial"/>
                <a:hlinkClick r:id="rId13">
                  <a:extLst>
                    <a:ext uri="{A12FA001-AC4F-418D-AE19-62706E023703}">
                      <ahyp:hlinkClr xmlns:ahyp="http://schemas.microsoft.com/office/drawing/2018/hyperlinkcolor" val="tx"/>
                    </a:ext>
                  </a:extLst>
                </a:hlinkClick>
              </a:rPr>
              <a:t>Achaimenes</a:t>
            </a:r>
            <a:r>
              <a:rPr lang="en-US" sz="1400">
                <a:solidFill>
                  <a:schemeClr val="dk1"/>
                </a:solidFill>
                <a:latin typeface="Arial"/>
                <a:ea typeface="Arial"/>
                <a:cs typeface="Arial"/>
                <a:sym typeface="Arial"/>
              </a:rPr>
              <a:t>, </a:t>
            </a:r>
            <a:r>
              <a:rPr lang="en-US" sz="1400" u="sng" strike="noStrike">
                <a:solidFill>
                  <a:srgbClr val="0000FF"/>
                </a:solidFill>
                <a:latin typeface="Arial"/>
                <a:ea typeface="Arial"/>
                <a:cs typeface="Arial"/>
                <a:sym typeface="Arial"/>
                <a:hlinkClick r:id="rId14">
                  <a:extLst>
                    <a:ext uri="{A12FA001-AC4F-418D-AE19-62706E023703}">
                      <ahyp:hlinkClr xmlns:ahyp="http://schemas.microsoft.com/office/drawing/2018/hyperlinkcolor" val="tx"/>
                    </a:ext>
                  </a:extLst>
                </a:hlinkClick>
              </a:rPr>
              <a:t>Masistes</a:t>
            </a:r>
            <a:r>
              <a:rPr lang="en-US" sz="1400">
                <a:solidFill>
                  <a:schemeClr val="dk1"/>
                </a:solidFill>
                <a:latin typeface="Arial"/>
                <a:ea typeface="Arial"/>
                <a:cs typeface="Arial"/>
                <a:sym typeface="Arial"/>
              </a:rPr>
              <a:t> and Hystaspes. He also married </a:t>
            </a:r>
            <a:r>
              <a:rPr lang="en-US" sz="1400" u="sng" strike="noStrike">
                <a:solidFill>
                  <a:srgbClr val="0000FF"/>
                </a:solidFill>
                <a:latin typeface="Arial"/>
                <a:ea typeface="Arial"/>
                <a:cs typeface="Arial"/>
                <a:sym typeface="Arial"/>
                <a:hlinkClick r:id="rId15">
                  <a:extLst>
                    <a:ext uri="{A12FA001-AC4F-418D-AE19-62706E023703}">
                      <ahyp:hlinkClr xmlns:ahyp="http://schemas.microsoft.com/office/drawing/2018/hyperlinkcolor" val="tx"/>
                    </a:ext>
                  </a:extLst>
                </a:hlinkClick>
              </a:rPr>
              <a:t>Artystone</a:t>
            </a:r>
            <a:r>
              <a:rPr lang="en-US" sz="1400">
                <a:solidFill>
                  <a:schemeClr val="dk1"/>
                </a:solidFill>
                <a:latin typeface="Arial"/>
                <a:ea typeface="Arial"/>
                <a:cs typeface="Arial"/>
                <a:sym typeface="Arial"/>
              </a:rPr>
              <a:t>, another daughter of Cyrus, and </a:t>
            </a:r>
            <a:r>
              <a:rPr lang="en-US" sz="1400" u="sng" strike="noStrike">
                <a:solidFill>
                  <a:srgbClr val="0000FF"/>
                </a:solidFill>
                <a:latin typeface="Arial"/>
                <a:ea typeface="Arial"/>
                <a:cs typeface="Arial"/>
                <a:sym typeface="Arial"/>
                <a:hlinkClick r:id="rId16">
                  <a:extLst>
                    <a:ext uri="{A12FA001-AC4F-418D-AE19-62706E023703}">
                      <ahyp:hlinkClr xmlns:ahyp="http://schemas.microsoft.com/office/drawing/2018/hyperlinkcolor" val="tx"/>
                    </a:ext>
                  </a:extLst>
                </a:hlinkClick>
              </a:rPr>
              <a:t>Parmys</a:t>
            </a:r>
            <a:r>
              <a:rPr lang="en-US" sz="1400">
                <a:solidFill>
                  <a:schemeClr val="dk1"/>
                </a:solidFill>
                <a:latin typeface="Arial"/>
                <a:ea typeface="Arial"/>
                <a:cs typeface="Arial"/>
                <a:sym typeface="Arial"/>
              </a:rPr>
              <a:t>, the daughter of Bardiya, and other another women of the nobility.</a:t>
            </a:r>
            <a:endParaRPr sz="1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3"/>
          <p:cNvSpPr/>
          <p:nvPr/>
        </p:nvSpPr>
        <p:spPr>
          <a:xfrm>
            <a:off x="0" y="4572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3"/>
          <p:cNvSpPr/>
          <p:nvPr/>
        </p:nvSpPr>
        <p:spPr>
          <a:xfrm>
            <a:off x="10492722" y="-27586"/>
            <a:ext cx="1699278" cy="523220"/>
          </a:xfrm>
          <a:prstGeom prst="rect">
            <a:avLst/>
          </a:prstGeom>
          <a:solidFill>
            <a:srgbClr val="833C0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Darius I</a:t>
            </a:r>
            <a:endParaRPr/>
          </a:p>
        </p:txBody>
      </p:sp>
      <p:sp>
        <p:nvSpPr>
          <p:cNvPr id="112" name="Google Shape;112;p3"/>
          <p:cNvSpPr/>
          <p:nvPr/>
        </p:nvSpPr>
        <p:spPr>
          <a:xfrm>
            <a:off x="483769" y="2803525"/>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3"/>
          <p:cNvSpPr/>
          <p:nvPr/>
        </p:nvSpPr>
        <p:spPr>
          <a:xfrm>
            <a:off x="227581" y="163327"/>
            <a:ext cx="3230709"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THE BEHISTUN INSCRIPTIONS</a:t>
            </a:r>
            <a:endParaRPr sz="2400" b="0" i="0" u="none" strike="noStrike" cap="none">
              <a:solidFill>
                <a:schemeClr val="dk1"/>
              </a:solidFill>
              <a:latin typeface="Arial"/>
              <a:ea typeface="Arial"/>
              <a:cs typeface="Arial"/>
              <a:sym typeface="Arial"/>
            </a:endParaRPr>
          </a:p>
        </p:txBody>
      </p:sp>
      <p:grpSp>
        <p:nvGrpSpPr>
          <p:cNvPr id="115" name="Google Shape;115;p3"/>
          <p:cNvGrpSpPr/>
          <p:nvPr/>
        </p:nvGrpSpPr>
        <p:grpSpPr>
          <a:xfrm>
            <a:off x="628073" y="3086229"/>
            <a:ext cx="2258588" cy="3771771"/>
            <a:chOff x="8130" y="1155"/>
            <a:chExt cx="3375" cy="5487"/>
          </a:xfrm>
        </p:grpSpPr>
        <p:sp>
          <p:nvSpPr>
            <p:cNvPr id="116" name="Google Shape;116;p3"/>
            <p:cNvSpPr txBox="1"/>
            <p:nvPr/>
          </p:nvSpPr>
          <p:spPr>
            <a:xfrm>
              <a:off x="8220" y="4399"/>
              <a:ext cx="3270" cy="224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Arial"/>
                <a:buNone/>
              </a:pPr>
              <a:r>
                <a:rPr lang="en-US" sz="900" b="1" i="0" u="none" strike="noStrike" cap="none">
                  <a:solidFill>
                    <a:schemeClr val="dk1"/>
                  </a:solidFill>
                  <a:latin typeface="Arial"/>
                  <a:ea typeface="Arial"/>
                  <a:cs typeface="Arial"/>
                  <a:sym typeface="Arial"/>
                </a:rPr>
                <a:t>Where:</a:t>
              </a:r>
              <a:r>
                <a:rPr lang="en-US" sz="900" b="0" i="0" u="none" strike="noStrike" cap="none">
                  <a:solidFill>
                    <a:schemeClr val="dk1"/>
                  </a:solidFill>
                  <a:latin typeface="Arial"/>
                  <a:ea typeface="Arial"/>
                  <a:cs typeface="Arial"/>
                  <a:sym typeface="Arial"/>
                </a:rPr>
                <a:t> Behistun Mount is located near the village Besitun in Western Iran along the old carven road from Ecbatana to Babylon. It is the last peak (3,800 feet high) of a long, narrow range of mountains that skirt the Plains of Keneanshah.</a:t>
              </a:r>
              <a:endParaRPr sz="1800" b="0" i="0" u="none" strike="noStrike" cap="none">
                <a:solidFill>
                  <a:schemeClr val="dk1"/>
                </a:solidFill>
                <a:latin typeface="Arial"/>
                <a:ea typeface="Arial"/>
                <a:cs typeface="Arial"/>
                <a:sym typeface="Arial"/>
              </a:endParaRPr>
            </a:p>
          </p:txBody>
        </p:sp>
        <p:pic>
          <p:nvPicPr>
            <p:cNvPr id="117" name="Google Shape;117;p3"/>
            <p:cNvPicPr preferRelativeResize="0"/>
            <p:nvPr/>
          </p:nvPicPr>
          <p:blipFill rotWithShape="1">
            <a:blip r:embed="rId3">
              <a:alphaModFix/>
            </a:blip>
            <a:srcRect/>
            <a:stretch/>
          </p:blipFill>
          <p:spPr>
            <a:xfrm>
              <a:off x="8130" y="1155"/>
              <a:ext cx="3375" cy="3120"/>
            </a:xfrm>
            <a:prstGeom prst="rect">
              <a:avLst/>
            </a:prstGeom>
            <a:noFill/>
            <a:ln>
              <a:noFill/>
            </a:ln>
          </p:spPr>
        </p:pic>
        <p:sp>
          <p:nvSpPr>
            <p:cNvPr id="118" name="Google Shape;118;p3"/>
            <p:cNvSpPr txBox="1"/>
            <p:nvPr/>
          </p:nvSpPr>
          <p:spPr>
            <a:xfrm>
              <a:off x="8205" y="3725"/>
              <a:ext cx="960" cy="4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Iran</a:t>
              </a:r>
              <a:endParaRPr sz="1800" b="0" i="0" u="none" strike="noStrike" cap="none">
                <a:solidFill>
                  <a:schemeClr val="dk1"/>
                </a:solidFill>
                <a:latin typeface="Arial"/>
                <a:ea typeface="Arial"/>
                <a:cs typeface="Arial"/>
                <a:sym typeface="Arial"/>
              </a:endParaRPr>
            </a:p>
          </p:txBody>
        </p:sp>
      </p:grpSp>
      <p:sp>
        <p:nvSpPr>
          <p:cNvPr id="119" name="Google Shape;119;p3"/>
          <p:cNvSpPr/>
          <p:nvPr/>
        </p:nvSpPr>
        <p:spPr>
          <a:xfrm>
            <a:off x="3458290" y="381036"/>
            <a:ext cx="8517385" cy="59862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400"/>
              <a:buFont typeface="Calibri"/>
              <a:buNone/>
            </a:pP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What is it? </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 </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The Behistun complex is a rich archeological site, coverings an area of 116 hectares.  There is evidence that humans have taken shelter is this area as far back as 40,000 years ago. There are 18 historical monuments from different points in history registered in the Iranian national list of historical sites. One of these is an inscription authored by Darius the Great sometime between his coronation as king of the </a:t>
            </a:r>
            <a:r>
              <a:rPr lang="en-US" sz="14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Persian Empire</a:t>
            </a:r>
            <a:r>
              <a:rPr lang="en-US" sz="1400" b="0" i="0" u="none" strike="noStrike" cap="none">
                <a:solidFill>
                  <a:schemeClr val="dk1"/>
                </a:solidFill>
                <a:latin typeface="Arial"/>
                <a:ea typeface="Arial"/>
                <a:cs typeface="Arial"/>
                <a:sym typeface="Arial"/>
              </a:rPr>
              <a:t> in 522 BC and his death in 486 BC.</a:t>
            </a:r>
            <a:endParaRPr/>
          </a:p>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The inscription is approximately 15 meters high by 25 meters wide and 100 meters up a </a:t>
            </a:r>
            <a:r>
              <a:rPr lang="en-US" sz="14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limestone</a:t>
            </a:r>
            <a:r>
              <a:rPr lang="en-US" sz="1400" b="0" i="0" u="none" strike="noStrike" cap="none">
                <a:solidFill>
                  <a:schemeClr val="dk1"/>
                </a:solidFill>
                <a:latin typeface="Arial"/>
                <a:ea typeface="Arial"/>
                <a:cs typeface="Arial"/>
                <a:sym typeface="Arial"/>
              </a:rPr>
              <a:t> cliff from an ancient road connecting the capital cities of </a:t>
            </a:r>
            <a:r>
              <a:rPr lang="en-US" sz="14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Babylon</a:t>
            </a:r>
            <a:r>
              <a:rPr lang="en-US" sz="1400" b="0" i="0" u="none" strike="noStrike" cap="none">
                <a:solidFill>
                  <a:schemeClr val="dk1"/>
                </a:solidFill>
                <a:latin typeface="Arial"/>
                <a:ea typeface="Arial"/>
                <a:cs typeface="Arial"/>
                <a:sym typeface="Arial"/>
              </a:rPr>
              <a:t> and </a:t>
            </a:r>
            <a:r>
              <a:rPr lang="en-US" sz="1400" b="0"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Ecbatana</a:t>
            </a:r>
            <a:r>
              <a:rPr lang="en-US" sz="1400" b="0" i="0" u="none" strike="noStrike" cap="none">
                <a:solidFill>
                  <a:schemeClr val="dk1"/>
                </a:solidFill>
                <a:latin typeface="Arial"/>
                <a:ea typeface="Arial"/>
                <a:cs typeface="Arial"/>
                <a:sym typeface="Arial"/>
              </a:rPr>
              <a:t>. The Old Persian text contains 414 lines in five columns; the Elamite text includes 593 lines in eight columns, and the Babylonian text is in 112 lines. The inscription was illustrated by a life-sized bas-relief of </a:t>
            </a:r>
            <a:r>
              <a:rPr lang="en-US" sz="1400" b="0" i="0"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Darius the Great</a:t>
            </a:r>
            <a:r>
              <a:rPr lang="en-US" sz="1400" b="0" i="0" u="none" strike="noStrike" cap="none">
                <a:solidFill>
                  <a:schemeClr val="dk1"/>
                </a:solidFill>
                <a:latin typeface="Arial"/>
                <a:ea typeface="Arial"/>
                <a:cs typeface="Arial"/>
                <a:sym typeface="Arial"/>
              </a:rPr>
              <a:t>.</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What does it say?</a:t>
            </a:r>
            <a:endParaRPr/>
          </a:p>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The inscription begins with a brief autobiography of Darius, including his ancestry and lineage. Later in the inscription, Darius provides a lengthy sequence of events following the deaths of </a:t>
            </a:r>
            <a:r>
              <a:rPr lang="en-US" sz="1400" b="0" i="0" u="sng" strike="noStrike" cap="none">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Cyrus the Great</a:t>
            </a:r>
            <a:r>
              <a:rPr lang="en-US" sz="1400" b="0" i="0" u="none" strike="noStrike" cap="none">
                <a:solidFill>
                  <a:schemeClr val="dk1"/>
                </a:solidFill>
                <a:latin typeface="Arial"/>
                <a:ea typeface="Arial"/>
                <a:cs typeface="Arial"/>
                <a:sym typeface="Arial"/>
              </a:rPr>
              <a:t> and </a:t>
            </a:r>
            <a:r>
              <a:rPr lang="en-US" sz="1400" b="0" i="0" u="sng" strike="noStrike" cap="none">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Cambyses II</a:t>
            </a:r>
            <a:r>
              <a:rPr lang="en-US" sz="1400" b="0" i="0" u="none" strike="noStrike" cap="none">
                <a:solidFill>
                  <a:schemeClr val="dk1"/>
                </a:solidFill>
                <a:latin typeface="Arial"/>
                <a:ea typeface="Arial"/>
                <a:cs typeface="Arial"/>
                <a:sym typeface="Arial"/>
              </a:rPr>
              <a:t> in which he fought nineteen battles in a period of one year (ending in December of 521 BC) to put down multiple rebellions throughout the Persian Empire. </a:t>
            </a:r>
            <a:endParaRPr/>
          </a:p>
          <a:p>
            <a:pPr marL="0" marR="0" lvl="0" indent="0" algn="l" rtl="0">
              <a:lnSpc>
                <a:spcPct val="100000"/>
              </a:lnSpc>
              <a:spcBef>
                <a:spcPts val="0"/>
              </a:spcBef>
              <a:spcAft>
                <a:spcPts val="0"/>
              </a:spcAft>
              <a:buClr>
                <a:schemeClr val="dk1"/>
              </a:buClr>
              <a:buSzPts val="1400"/>
              <a:buFont typeface="Calibri"/>
              <a:buNone/>
            </a:pPr>
            <a:endParaRPr sz="14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The inscription states in detail that the rebellions, which had resulted from the deaths of Cyrus the Great and his son Cambyses II, were orchestrated by several impostors and their co-conspirators in various cities throughout the empire, each of whom falsely proclaimed kinghood during the upheaval following Cyrus's death.</a:t>
            </a:r>
            <a:endParaRPr/>
          </a:p>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Darius the Great proclaimed himself victorious in all battles during the period of upheaval, attributing his success to the "grace of </a:t>
            </a:r>
            <a:r>
              <a:rPr lang="en-US" sz="1400" b="0" i="1" u="sng" strike="noStrike" cap="none">
                <a:solidFill>
                  <a:schemeClr val="dk1"/>
                </a:solidFill>
                <a:latin typeface="Arial"/>
                <a:ea typeface="Arial"/>
                <a:cs typeface="Arial"/>
                <a:sym typeface="Arial"/>
                <a:hlinkClick r:id="rId11">
                  <a:extLst>
                    <a:ext uri="{A12FA001-AC4F-418D-AE19-62706E023703}">
                      <ahyp:hlinkClr xmlns:ahyp="http://schemas.microsoft.com/office/drawing/2018/hyperlinkcolor" val="tx"/>
                    </a:ext>
                  </a:extLst>
                </a:hlinkClick>
              </a:rPr>
              <a:t>Ahura Mazda</a:t>
            </a:r>
            <a:r>
              <a:rPr lang="en-US" sz="1400" b="0" i="0" u="none" strike="noStrike" cap="none">
                <a:solidFill>
                  <a:schemeClr val="dk1"/>
                </a:solidFill>
                <a:latin typeface="Arial"/>
                <a:ea typeface="Arial"/>
                <a:cs typeface="Arial"/>
                <a:sym typeface="Arial"/>
              </a:rPr>
              <a:t>".</a:t>
            </a:r>
            <a:endParaRPr sz="3200" b="0" i="0" u="none" strike="noStrike" cap="none">
              <a:solidFill>
                <a:schemeClr val="dk1"/>
              </a:solidFill>
              <a:latin typeface="Arial"/>
              <a:ea typeface="Arial"/>
              <a:cs typeface="Arial"/>
              <a:sym typeface="Arial"/>
            </a:endParaRPr>
          </a:p>
        </p:txBody>
      </p:sp>
      <p:pic>
        <p:nvPicPr>
          <p:cNvPr id="120" name="Google Shape;120;p3"/>
          <p:cNvPicPr preferRelativeResize="0"/>
          <p:nvPr/>
        </p:nvPicPr>
        <p:blipFill rotWithShape="1">
          <a:blip r:embed="rId12">
            <a:alphaModFix/>
          </a:blip>
          <a:srcRect/>
          <a:stretch/>
        </p:blipFill>
        <p:spPr>
          <a:xfrm>
            <a:off x="418903" y="842854"/>
            <a:ext cx="3039387" cy="1820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p:nvPr/>
        </p:nvSpPr>
        <p:spPr>
          <a:xfrm>
            <a:off x="10492722" y="-27586"/>
            <a:ext cx="1699278" cy="523220"/>
          </a:xfrm>
          <a:prstGeom prst="rect">
            <a:avLst/>
          </a:prstGeom>
          <a:solidFill>
            <a:srgbClr val="833C0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Darius I</a:t>
            </a:r>
            <a:endParaRPr/>
          </a:p>
        </p:txBody>
      </p:sp>
      <p:sp>
        <p:nvSpPr>
          <p:cNvPr id="126" name="Google Shape;126;p4"/>
          <p:cNvSpPr/>
          <p:nvPr/>
        </p:nvSpPr>
        <p:spPr>
          <a:xfrm>
            <a:off x="483769" y="2803525"/>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4"/>
          <p:cNvSpPr/>
          <p:nvPr/>
        </p:nvSpPr>
        <p:spPr>
          <a:xfrm>
            <a:off x="288346" y="758305"/>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4"/>
          <p:cNvSpPr/>
          <p:nvPr/>
        </p:nvSpPr>
        <p:spPr>
          <a:xfrm>
            <a:off x="288346" y="77326"/>
            <a:ext cx="3230709" cy="70788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THE BEHISTUN INSCRIPTIONS </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grpSp>
        <p:nvGrpSpPr>
          <p:cNvPr id="129" name="Google Shape;129;p4"/>
          <p:cNvGrpSpPr/>
          <p:nvPr/>
        </p:nvGrpSpPr>
        <p:grpSpPr>
          <a:xfrm>
            <a:off x="9769757" y="758305"/>
            <a:ext cx="1699277" cy="1996174"/>
            <a:chOff x="9578" y="9650"/>
            <a:chExt cx="1833" cy="2228"/>
          </a:xfrm>
        </p:grpSpPr>
        <p:pic>
          <p:nvPicPr>
            <p:cNvPr id="130" name="Google Shape;130;p4"/>
            <p:cNvPicPr preferRelativeResize="0"/>
            <p:nvPr/>
          </p:nvPicPr>
          <p:blipFill rotWithShape="1">
            <a:blip r:embed="rId3">
              <a:alphaModFix/>
            </a:blip>
            <a:srcRect/>
            <a:stretch/>
          </p:blipFill>
          <p:spPr>
            <a:xfrm>
              <a:off x="9717" y="9650"/>
              <a:ext cx="1555" cy="2138"/>
            </a:xfrm>
            <a:prstGeom prst="rect">
              <a:avLst/>
            </a:prstGeom>
            <a:noFill/>
            <a:ln>
              <a:noFill/>
            </a:ln>
          </p:spPr>
        </p:pic>
        <p:sp>
          <p:nvSpPr>
            <p:cNvPr id="131" name="Google Shape;131;p4"/>
            <p:cNvSpPr txBox="1"/>
            <p:nvPr/>
          </p:nvSpPr>
          <p:spPr>
            <a:xfrm>
              <a:off x="9578" y="11486"/>
              <a:ext cx="1833" cy="3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Arial"/>
                  <a:ea typeface="Arial"/>
                  <a:cs typeface="Arial"/>
                  <a:sym typeface="Arial"/>
                </a:rPr>
                <a:t>Rosetta Stone</a:t>
              </a:r>
              <a:endParaRPr sz="1800" b="0" i="0" u="none" strike="noStrike" cap="none">
                <a:solidFill>
                  <a:schemeClr val="dk1"/>
                </a:solidFill>
                <a:latin typeface="Arial"/>
                <a:ea typeface="Arial"/>
                <a:cs typeface="Arial"/>
                <a:sym typeface="Arial"/>
              </a:endParaRPr>
            </a:p>
          </p:txBody>
        </p:sp>
      </p:grpSp>
      <p:grpSp>
        <p:nvGrpSpPr>
          <p:cNvPr id="132" name="Google Shape;132;p4"/>
          <p:cNvGrpSpPr/>
          <p:nvPr/>
        </p:nvGrpSpPr>
        <p:grpSpPr>
          <a:xfrm>
            <a:off x="3575657" y="3683083"/>
            <a:ext cx="5547627" cy="2882351"/>
            <a:chOff x="5996" y="11980"/>
            <a:chExt cx="5415" cy="3145"/>
          </a:xfrm>
        </p:grpSpPr>
        <p:pic>
          <p:nvPicPr>
            <p:cNvPr id="133" name="Google Shape;133;p4"/>
            <p:cNvPicPr preferRelativeResize="0"/>
            <p:nvPr/>
          </p:nvPicPr>
          <p:blipFill rotWithShape="1">
            <a:blip r:embed="rId4">
              <a:alphaModFix/>
            </a:blip>
            <a:srcRect/>
            <a:stretch/>
          </p:blipFill>
          <p:spPr>
            <a:xfrm>
              <a:off x="6016" y="11980"/>
              <a:ext cx="5395" cy="2652"/>
            </a:xfrm>
            <a:prstGeom prst="rect">
              <a:avLst/>
            </a:prstGeom>
            <a:noFill/>
            <a:ln>
              <a:noFill/>
            </a:ln>
          </p:spPr>
        </p:pic>
        <p:sp>
          <p:nvSpPr>
            <p:cNvPr id="134" name="Google Shape;134;p4"/>
            <p:cNvSpPr txBox="1"/>
            <p:nvPr/>
          </p:nvSpPr>
          <p:spPr>
            <a:xfrm>
              <a:off x="5996" y="13652"/>
              <a:ext cx="1602" cy="790"/>
            </a:xfrm>
            <a:prstGeom prst="rect">
              <a:avLst/>
            </a:prstGeom>
            <a:solidFill>
              <a:srgbClr val="FFFFFF"/>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Elamite</a:t>
              </a: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(Susian)</a:t>
              </a:r>
              <a:endParaRPr sz="1800" b="0" i="0" u="none" strike="noStrike" cap="none">
                <a:solidFill>
                  <a:schemeClr val="dk1"/>
                </a:solidFill>
                <a:latin typeface="Arial"/>
                <a:ea typeface="Arial"/>
                <a:cs typeface="Arial"/>
                <a:sym typeface="Arial"/>
              </a:endParaRPr>
            </a:p>
          </p:txBody>
        </p:sp>
        <p:sp>
          <p:nvSpPr>
            <p:cNvPr id="135" name="Google Shape;135;p4"/>
            <p:cNvSpPr txBox="1"/>
            <p:nvPr/>
          </p:nvSpPr>
          <p:spPr>
            <a:xfrm>
              <a:off x="6393" y="12393"/>
              <a:ext cx="1137" cy="926"/>
            </a:xfrm>
            <a:prstGeom prst="rect">
              <a:avLst/>
            </a:prstGeom>
            <a:solidFill>
              <a:srgbClr val="FFFFFF"/>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Babylonian</a:t>
              </a: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a:t>
              </a:r>
              <a:r>
                <a:rPr lang="en-US" sz="10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Akkadian</a:t>
              </a:r>
              <a:r>
                <a:rPr lang="en-US" sz="10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136" name="Google Shape;136;p4"/>
            <p:cNvSpPr txBox="1"/>
            <p:nvPr/>
          </p:nvSpPr>
          <p:spPr>
            <a:xfrm>
              <a:off x="7948" y="13659"/>
              <a:ext cx="2112" cy="701"/>
            </a:xfrm>
            <a:prstGeom prst="rect">
              <a:avLst/>
            </a:prstGeom>
            <a:solidFill>
              <a:srgbClr val="FFFFFF"/>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Old </a:t>
              </a: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Persian</a:t>
              </a:r>
              <a:endParaRPr sz="1800" b="0" i="0" u="none" strike="noStrike" cap="none">
                <a:solidFill>
                  <a:schemeClr val="dk1"/>
                </a:solidFill>
                <a:latin typeface="Arial"/>
                <a:ea typeface="Arial"/>
                <a:cs typeface="Arial"/>
                <a:sym typeface="Arial"/>
              </a:endParaRPr>
            </a:p>
          </p:txBody>
        </p:sp>
        <p:sp>
          <p:nvSpPr>
            <p:cNvPr id="137" name="Google Shape;137;p4"/>
            <p:cNvSpPr txBox="1"/>
            <p:nvPr/>
          </p:nvSpPr>
          <p:spPr>
            <a:xfrm>
              <a:off x="7288" y="14559"/>
              <a:ext cx="2667" cy="566"/>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Arial"/>
                  <a:ea typeface="Arial"/>
                  <a:cs typeface="Arial"/>
                  <a:sym typeface="Arial"/>
                </a:rPr>
                <a:t>Behistun Inscription</a:t>
              </a:r>
              <a:endParaRPr sz="1800" b="0" i="0" u="none" strike="noStrike" cap="none">
                <a:solidFill>
                  <a:schemeClr val="dk1"/>
                </a:solidFill>
                <a:latin typeface="Arial"/>
                <a:ea typeface="Arial"/>
                <a:cs typeface="Arial"/>
                <a:sym typeface="Arial"/>
              </a:endParaRPr>
            </a:p>
          </p:txBody>
        </p:sp>
      </p:grpSp>
      <p:sp>
        <p:nvSpPr>
          <p:cNvPr id="138" name="Google Shape;138;p4"/>
          <p:cNvSpPr/>
          <p:nvPr/>
        </p:nvSpPr>
        <p:spPr>
          <a:xfrm>
            <a:off x="3357144" y="402877"/>
            <a:ext cx="6156310" cy="295465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Why is it important?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The inscription does more than provide the history of Darius’ reign.  The inscription includes three versions of the same text, written in three different </a:t>
            </a:r>
            <a:r>
              <a:rPr lang="en-US" sz="14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cuneiform script</a:t>
            </a:r>
            <a:r>
              <a:rPr lang="en-US" sz="1400" b="0" i="0" u="none" strike="noStrike" cap="none">
                <a:solidFill>
                  <a:schemeClr val="dk1"/>
                </a:solidFill>
                <a:latin typeface="Arial"/>
                <a:ea typeface="Arial"/>
                <a:cs typeface="Arial"/>
                <a:sym typeface="Arial"/>
              </a:rPr>
              <a:t> languages: Old Persian, </a:t>
            </a:r>
            <a:r>
              <a:rPr lang="en-US" sz="1400" b="0"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Elamite</a:t>
            </a:r>
            <a:r>
              <a:rPr lang="en-US" sz="1400" b="0" i="0" u="none" strike="noStrike" cap="none">
                <a:solidFill>
                  <a:schemeClr val="dk1"/>
                </a:solidFill>
                <a:latin typeface="Arial"/>
                <a:ea typeface="Arial"/>
                <a:cs typeface="Arial"/>
                <a:sym typeface="Arial"/>
              </a:rPr>
              <a:t>, and </a:t>
            </a:r>
            <a:r>
              <a:rPr lang="en-US" sz="1400" b="0" i="0"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Babylonian</a:t>
            </a:r>
            <a:r>
              <a:rPr lang="en-US" sz="1400" b="0" i="0" u="none" strike="noStrike" cap="none">
                <a:solidFill>
                  <a:schemeClr val="dk1"/>
                </a:solidFill>
                <a:latin typeface="Arial"/>
                <a:ea typeface="Arial"/>
                <a:cs typeface="Arial"/>
                <a:sym typeface="Arial"/>
              </a:rPr>
              <a:t> (a later form of </a:t>
            </a:r>
            <a:r>
              <a:rPr lang="en-US" sz="14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Akkadian</a:t>
            </a:r>
            <a:r>
              <a:rPr lang="en-US" sz="1400" b="0" i="0" u="none" strike="noStrike" cap="none">
                <a:solidFill>
                  <a:schemeClr val="dk1"/>
                </a:solidFill>
                <a:latin typeface="Arial"/>
                <a:ea typeface="Arial"/>
                <a:cs typeface="Arial"/>
                <a:sym typeface="Arial"/>
              </a:rPr>
              <a:t>).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The Behistun Inscription is to </a:t>
            </a:r>
            <a:r>
              <a:rPr lang="en-US" sz="14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cuneiform</a:t>
            </a:r>
            <a:r>
              <a:rPr lang="en-US" sz="1400" b="0" i="0" u="none" strike="noStrike" cap="none">
                <a:solidFill>
                  <a:schemeClr val="dk1"/>
                </a:solidFill>
                <a:latin typeface="Arial"/>
                <a:ea typeface="Arial"/>
                <a:cs typeface="Arial"/>
                <a:sym typeface="Arial"/>
              </a:rPr>
              <a:t> what the </a:t>
            </a:r>
            <a:r>
              <a:rPr lang="en-US" sz="1400" b="0" i="1" u="sng" strike="noStrike" cap="none">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Rosetta Stone</a:t>
            </a:r>
            <a:r>
              <a:rPr lang="en-US" sz="1400" b="0" i="0" u="none" strike="noStrike" cap="none">
                <a:solidFill>
                  <a:schemeClr val="dk1"/>
                </a:solidFill>
                <a:latin typeface="Arial"/>
                <a:ea typeface="Arial"/>
                <a:cs typeface="Arial"/>
                <a:sym typeface="Arial"/>
              </a:rPr>
              <a:t> is to </a:t>
            </a:r>
            <a:r>
              <a:rPr lang="en-US" sz="1400" b="0" i="0" u="sng" strike="noStrike" cap="none">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Egyptian hieroglyphs</a:t>
            </a:r>
            <a:r>
              <a:rPr lang="en-US" sz="1400" b="0" i="0" u="none" strike="noStrike" cap="none">
                <a:solidFill>
                  <a:schemeClr val="dk1"/>
                </a:solidFill>
                <a:latin typeface="Arial"/>
                <a:ea typeface="Arial"/>
                <a:cs typeface="Arial"/>
                <a:sym typeface="Arial"/>
              </a:rPr>
              <a:t>.  It allowed preserved but previously undecipherable documents to be translated, revealing much about the most ancient </a:t>
            </a:r>
            <a:r>
              <a:rPr lang="en-US" sz="1400" b="0" i="0" u="sng" strike="noStrike" cap="none">
                <a:solidFill>
                  <a:schemeClr val="dk1"/>
                </a:solidFill>
                <a:latin typeface="Arial"/>
                <a:ea typeface="Arial"/>
                <a:cs typeface="Arial"/>
                <a:sym typeface="Arial"/>
                <a:hlinkClick r:id="rId11">
                  <a:extLst>
                    <a:ext uri="{A12FA001-AC4F-418D-AE19-62706E023703}">
                      <ahyp:hlinkClr xmlns:ahyp="http://schemas.microsoft.com/office/drawing/2018/hyperlinkcolor" val="tx"/>
                    </a:ext>
                  </a:extLst>
                </a:hlinkClick>
              </a:rPr>
              <a:t>civilizations</a:t>
            </a:r>
            <a:r>
              <a:rPr lang="en-US" sz="1400" b="0" i="0" u="none" strike="noStrike" cap="none">
                <a:solidFill>
                  <a:schemeClr val="dk1"/>
                </a:solidFill>
                <a:latin typeface="Arial"/>
                <a:ea typeface="Arial"/>
                <a:cs typeface="Arial"/>
                <a:sym typeface="Arial"/>
              </a:rPr>
              <a:t> of human history.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rial"/>
              <a:ea typeface="Arial"/>
              <a:cs typeface="Arial"/>
              <a:sym typeface="Arial"/>
            </a:endParaRPr>
          </a:p>
        </p:txBody>
      </p:sp>
      <p:sp>
        <p:nvSpPr>
          <p:cNvPr id="139" name="Google Shape;139;p4"/>
          <p:cNvSpPr/>
          <p:nvPr/>
        </p:nvSpPr>
        <p:spPr>
          <a:xfrm>
            <a:off x="152400" y="609600"/>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000"/>
              <a:buFont typeface="Calibri"/>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40" name="Google Shape;140;p4"/>
          <p:cNvSpPr txBox="1"/>
          <p:nvPr/>
        </p:nvSpPr>
        <p:spPr>
          <a:xfrm>
            <a:off x="341135" y="2893837"/>
            <a:ext cx="2989448"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Arial"/>
                <a:ea typeface="Arial"/>
                <a:cs typeface="Arial"/>
                <a:sym typeface="Arial"/>
              </a:rPr>
              <a:t>The ledge below the inscription shows Darius I holding a </a:t>
            </a:r>
            <a:r>
              <a:rPr lang="en-US" sz="1100" u="sng" strike="noStrike">
                <a:solidFill>
                  <a:schemeClr val="dk1"/>
                </a:solidFill>
                <a:latin typeface="Arial"/>
                <a:ea typeface="Arial"/>
                <a:cs typeface="Arial"/>
                <a:sym typeface="Arial"/>
                <a:hlinkClick r:id="rId12">
                  <a:extLst>
                    <a:ext uri="{A12FA001-AC4F-418D-AE19-62706E023703}">
                      <ahyp:hlinkClr xmlns:ahyp="http://schemas.microsoft.com/office/drawing/2018/hyperlinkcolor" val="tx"/>
                    </a:ext>
                  </a:extLst>
                </a:hlinkClick>
              </a:rPr>
              <a:t>bow</a:t>
            </a:r>
            <a:r>
              <a:rPr lang="en-US" sz="1100">
                <a:solidFill>
                  <a:schemeClr val="dk1"/>
                </a:solidFill>
                <a:latin typeface="Arial"/>
                <a:ea typeface="Arial"/>
                <a:cs typeface="Arial"/>
                <a:sym typeface="Arial"/>
              </a:rPr>
              <a:t> as a sign of kingship, with his left foot on the chest of a figure lying on his back before him. The supine figure is reputed to be the pretender </a:t>
            </a:r>
            <a:r>
              <a:rPr lang="en-US" sz="1100" u="sng" strike="noStrike">
                <a:solidFill>
                  <a:schemeClr val="dk1"/>
                </a:solidFill>
                <a:latin typeface="Arial"/>
                <a:ea typeface="Arial"/>
                <a:cs typeface="Arial"/>
                <a:sym typeface="Arial"/>
                <a:hlinkClick r:id="rId13">
                  <a:extLst>
                    <a:ext uri="{A12FA001-AC4F-418D-AE19-62706E023703}">
                      <ahyp:hlinkClr xmlns:ahyp="http://schemas.microsoft.com/office/drawing/2018/hyperlinkcolor" val="tx"/>
                    </a:ext>
                  </a:extLst>
                </a:hlinkClick>
              </a:rPr>
              <a:t>Gaumata</a:t>
            </a:r>
            <a:r>
              <a:rPr lang="en-US" sz="1100">
                <a:solidFill>
                  <a:schemeClr val="dk1"/>
                </a:solidFill>
                <a:latin typeface="Arial"/>
                <a:ea typeface="Arial"/>
                <a:cs typeface="Arial"/>
                <a:sym typeface="Arial"/>
              </a:rPr>
              <a:t>. </a:t>
            </a:r>
            <a:endParaRPr sz="1800">
              <a:solidFill>
                <a:schemeClr val="dk1"/>
              </a:solidFill>
              <a:latin typeface="Poppins"/>
              <a:ea typeface="Poppins"/>
              <a:cs typeface="Poppins"/>
              <a:sym typeface="Poppins"/>
            </a:endParaRPr>
          </a:p>
          <a:p>
            <a:pPr marL="0" marR="0" lvl="0" indent="0" algn="l" rtl="0">
              <a:spcBef>
                <a:spcPts val="0"/>
              </a:spcBef>
              <a:spcAft>
                <a:spcPts val="0"/>
              </a:spcAft>
              <a:buNone/>
            </a:pPr>
            <a:r>
              <a:rPr lang="en-US" sz="1100">
                <a:solidFill>
                  <a:schemeClr val="dk1"/>
                </a:solidFill>
                <a:latin typeface="Arial"/>
                <a:ea typeface="Arial"/>
                <a:cs typeface="Arial"/>
                <a:sym typeface="Arial"/>
              </a:rPr>
              <a:t> </a:t>
            </a:r>
            <a:endParaRPr sz="1800">
              <a:solidFill>
                <a:schemeClr val="dk1"/>
              </a:solidFill>
              <a:latin typeface="Poppins"/>
              <a:ea typeface="Poppins"/>
              <a:cs typeface="Poppins"/>
              <a:sym typeface="Poppins"/>
            </a:endParaRPr>
          </a:p>
          <a:p>
            <a:pPr marL="0" marR="0" lvl="0" indent="0" algn="l" rtl="0">
              <a:spcBef>
                <a:spcPts val="0"/>
              </a:spcBef>
              <a:spcAft>
                <a:spcPts val="0"/>
              </a:spcAft>
              <a:buNone/>
            </a:pPr>
            <a:r>
              <a:rPr lang="en-US" sz="1100">
                <a:solidFill>
                  <a:schemeClr val="dk1"/>
                </a:solidFill>
                <a:latin typeface="Arial"/>
                <a:ea typeface="Arial"/>
                <a:cs typeface="Arial"/>
                <a:sym typeface="Arial"/>
              </a:rPr>
              <a:t>Darius is attended to the left by two servants, and ten figures stand to the right, with hands tied and rope around their necks, representing conquered peoples. </a:t>
            </a:r>
            <a:endParaRPr sz="1800">
              <a:solidFill>
                <a:schemeClr val="dk1"/>
              </a:solidFill>
              <a:latin typeface="Poppins"/>
              <a:ea typeface="Poppins"/>
              <a:cs typeface="Poppins"/>
              <a:sym typeface="Poppins"/>
            </a:endParaRPr>
          </a:p>
          <a:p>
            <a:pPr marL="0" marR="0" lvl="0" indent="0" algn="l" rtl="0">
              <a:spcBef>
                <a:spcPts val="0"/>
              </a:spcBef>
              <a:spcAft>
                <a:spcPts val="0"/>
              </a:spcAft>
              <a:buNone/>
            </a:pPr>
            <a:r>
              <a:rPr lang="en-US" sz="1100">
                <a:solidFill>
                  <a:schemeClr val="dk1"/>
                </a:solidFill>
                <a:latin typeface="Arial"/>
                <a:ea typeface="Arial"/>
                <a:cs typeface="Arial"/>
                <a:sym typeface="Arial"/>
              </a:rPr>
              <a:t> </a:t>
            </a:r>
            <a:endParaRPr sz="1800">
              <a:solidFill>
                <a:schemeClr val="dk1"/>
              </a:solidFill>
              <a:latin typeface="Poppins"/>
              <a:ea typeface="Poppins"/>
              <a:cs typeface="Poppins"/>
              <a:sym typeface="Poppins"/>
            </a:endParaRPr>
          </a:p>
          <a:p>
            <a:pPr marL="0" marR="0" lvl="0" indent="0" algn="l" rtl="0">
              <a:spcBef>
                <a:spcPts val="0"/>
              </a:spcBef>
              <a:spcAft>
                <a:spcPts val="0"/>
              </a:spcAft>
              <a:buNone/>
            </a:pPr>
            <a:r>
              <a:rPr lang="en-US" sz="1100">
                <a:solidFill>
                  <a:schemeClr val="dk1"/>
                </a:solidFill>
                <a:latin typeface="Arial"/>
                <a:ea typeface="Arial"/>
                <a:cs typeface="Arial"/>
                <a:sym typeface="Arial"/>
              </a:rPr>
              <a:t>A </a:t>
            </a:r>
            <a:r>
              <a:rPr lang="en-US" sz="1100" i="1" u="sng" strike="noStrike">
                <a:solidFill>
                  <a:schemeClr val="dk1"/>
                </a:solidFill>
                <a:latin typeface="Arial"/>
                <a:ea typeface="Arial"/>
                <a:cs typeface="Arial"/>
                <a:sym typeface="Arial"/>
                <a:hlinkClick r:id="rId14">
                  <a:extLst>
                    <a:ext uri="{A12FA001-AC4F-418D-AE19-62706E023703}">
                      <ahyp:hlinkClr xmlns:ahyp="http://schemas.microsoft.com/office/drawing/2018/hyperlinkcolor" val="tx"/>
                    </a:ext>
                  </a:extLst>
                </a:hlinkClick>
              </a:rPr>
              <a:t>Faravahar</a:t>
            </a:r>
            <a:r>
              <a:rPr lang="en-US" sz="1100">
                <a:solidFill>
                  <a:schemeClr val="dk1"/>
                </a:solidFill>
                <a:latin typeface="Arial"/>
                <a:ea typeface="Arial"/>
                <a:cs typeface="Arial"/>
                <a:sym typeface="Arial"/>
              </a:rPr>
              <a:t> floats above, giving his blessing to the king. </a:t>
            </a:r>
            <a:endParaRPr sz="1800">
              <a:solidFill>
                <a:schemeClr val="dk1"/>
              </a:solidFill>
              <a:latin typeface="Poppins"/>
              <a:ea typeface="Poppins"/>
              <a:cs typeface="Poppins"/>
              <a:sym typeface="Poppins"/>
            </a:endParaRPr>
          </a:p>
          <a:p>
            <a:pPr marL="0" marR="0" lvl="0" indent="0" algn="l" rtl="0">
              <a:spcBef>
                <a:spcPts val="0"/>
              </a:spcBef>
              <a:spcAft>
                <a:spcPts val="0"/>
              </a:spcAft>
              <a:buNone/>
            </a:pPr>
            <a:r>
              <a:rPr lang="en-US" sz="1100">
                <a:solidFill>
                  <a:schemeClr val="dk1"/>
                </a:solidFill>
                <a:latin typeface="Arial"/>
                <a:ea typeface="Arial"/>
                <a:cs typeface="Arial"/>
                <a:sym typeface="Arial"/>
              </a:rPr>
              <a:t> </a:t>
            </a:r>
            <a:endParaRPr sz="1800">
              <a:solidFill>
                <a:schemeClr val="dk1"/>
              </a:solidFill>
              <a:latin typeface="Poppins"/>
              <a:ea typeface="Poppins"/>
              <a:cs typeface="Poppins"/>
              <a:sym typeface="Poppins"/>
            </a:endParaRPr>
          </a:p>
          <a:p>
            <a:pPr marL="0" marR="0" lvl="0" indent="0" algn="l" rtl="0">
              <a:spcBef>
                <a:spcPts val="0"/>
              </a:spcBef>
              <a:spcAft>
                <a:spcPts val="0"/>
              </a:spcAft>
              <a:buNone/>
            </a:pPr>
            <a:r>
              <a:rPr lang="en-US" sz="1100">
                <a:solidFill>
                  <a:schemeClr val="dk1"/>
                </a:solidFill>
                <a:latin typeface="Arial"/>
                <a:ea typeface="Arial"/>
                <a:cs typeface="Arial"/>
                <a:sym typeface="Arial"/>
              </a:rPr>
              <a:t>One figure appears to have been added after the others were completed, as was Darius's beard, which is a separate block of stone attached with </a:t>
            </a:r>
            <a:r>
              <a:rPr lang="en-US" sz="1100" u="sng" strike="noStrike">
                <a:solidFill>
                  <a:schemeClr val="dk1"/>
                </a:solidFill>
                <a:latin typeface="Arial"/>
                <a:ea typeface="Arial"/>
                <a:cs typeface="Arial"/>
                <a:sym typeface="Arial"/>
                <a:hlinkClick r:id="rId15">
                  <a:extLst>
                    <a:ext uri="{A12FA001-AC4F-418D-AE19-62706E023703}">
                      <ahyp:hlinkClr xmlns:ahyp="http://schemas.microsoft.com/office/drawing/2018/hyperlinkcolor" val="tx"/>
                    </a:ext>
                  </a:extLst>
                </a:hlinkClick>
              </a:rPr>
              <a:t>iron</a:t>
            </a:r>
            <a:r>
              <a:rPr lang="en-US" sz="1100">
                <a:solidFill>
                  <a:schemeClr val="dk1"/>
                </a:solidFill>
                <a:latin typeface="Arial"/>
                <a:ea typeface="Arial"/>
                <a:cs typeface="Arial"/>
                <a:sym typeface="Arial"/>
              </a:rPr>
              <a:t> pins and </a:t>
            </a:r>
            <a:r>
              <a:rPr lang="en-US" sz="1100" u="sng" strike="noStrike">
                <a:solidFill>
                  <a:schemeClr val="dk1"/>
                </a:solidFill>
                <a:latin typeface="Arial"/>
                <a:ea typeface="Arial"/>
                <a:cs typeface="Arial"/>
                <a:sym typeface="Arial"/>
                <a:hlinkClick r:id="rId16">
                  <a:extLst>
                    <a:ext uri="{A12FA001-AC4F-418D-AE19-62706E023703}">
                      <ahyp:hlinkClr xmlns:ahyp="http://schemas.microsoft.com/office/drawing/2018/hyperlinkcolor" val="tx"/>
                    </a:ext>
                  </a:extLst>
                </a:hlinkClick>
              </a:rPr>
              <a:t>lead</a:t>
            </a:r>
            <a:r>
              <a:rPr lang="en-US" sz="1100">
                <a:solidFill>
                  <a:schemeClr val="dk1"/>
                </a:solidFill>
                <a:latin typeface="Arial"/>
                <a:ea typeface="Arial"/>
                <a:cs typeface="Arial"/>
                <a:sym typeface="Arial"/>
              </a:rPr>
              <a:t>.</a:t>
            </a:r>
            <a:endParaRPr sz="1800">
              <a:solidFill>
                <a:schemeClr val="dk1"/>
              </a:solidFill>
              <a:latin typeface="Poppins"/>
              <a:ea typeface="Poppins"/>
              <a:cs typeface="Poppins"/>
              <a:sym typeface="Poppins"/>
            </a:endParaRPr>
          </a:p>
        </p:txBody>
      </p:sp>
      <p:pic>
        <p:nvPicPr>
          <p:cNvPr id="141" name="Google Shape;141;p4"/>
          <p:cNvPicPr preferRelativeResize="0"/>
          <p:nvPr/>
        </p:nvPicPr>
        <p:blipFill rotWithShape="1">
          <a:blip r:embed="rId17">
            <a:alphaModFix/>
          </a:blip>
          <a:srcRect/>
          <a:stretch/>
        </p:blipFill>
        <p:spPr>
          <a:xfrm>
            <a:off x="9341797" y="3213848"/>
            <a:ext cx="2718161" cy="3235325"/>
          </a:xfrm>
          <a:prstGeom prst="rect">
            <a:avLst/>
          </a:prstGeom>
          <a:noFill/>
          <a:ln>
            <a:noFill/>
          </a:ln>
        </p:spPr>
      </p:pic>
      <p:pic>
        <p:nvPicPr>
          <p:cNvPr id="142" name="Google Shape;142;p4"/>
          <p:cNvPicPr preferRelativeResize="0"/>
          <p:nvPr/>
        </p:nvPicPr>
        <p:blipFill rotWithShape="1">
          <a:blip r:embed="rId18">
            <a:alphaModFix/>
          </a:blip>
          <a:srcRect/>
          <a:stretch/>
        </p:blipFill>
        <p:spPr>
          <a:xfrm>
            <a:off x="368590" y="586249"/>
            <a:ext cx="2873375" cy="22336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p:nvPr/>
        </p:nvSpPr>
        <p:spPr>
          <a:xfrm>
            <a:off x="483769" y="2803525"/>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5"/>
          <p:cNvSpPr/>
          <p:nvPr/>
        </p:nvSpPr>
        <p:spPr>
          <a:xfrm>
            <a:off x="10492722" y="-27586"/>
            <a:ext cx="1699278" cy="523220"/>
          </a:xfrm>
          <a:prstGeom prst="rect">
            <a:avLst/>
          </a:prstGeom>
          <a:solidFill>
            <a:srgbClr val="833C0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Darius I</a:t>
            </a:r>
            <a:endParaRPr/>
          </a:p>
        </p:txBody>
      </p:sp>
      <p:pic>
        <p:nvPicPr>
          <p:cNvPr id="149" name="Google Shape;149;p5"/>
          <p:cNvPicPr preferRelativeResize="0"/>
          <p:nvPr/>
        </p:nvPicPr>
        <p:blipFill rotWithShape="1">
          <a:blip r:embed="rId3">
            <a:alphaModFix/>
          </a:blip>
          <a:srcRect/>
          <a:stretch/>
        </p:blipFill>
        <p:spPr>
          <a:xfrm>
            <a:off x="316149" y="1102546"/>
            <a:ext cx="11559702" cy="47986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p:nvPr/>
        </p:nvSpPr>
        <p:spPr>
          <a:xfrm>
            <a:off x="483769" y="2803525"/>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6"/>
          <p:cNvSpPr/>
          <p:nvPr/>
        </p:nvSpPr>
        <p:spPr>
          <a:xfrm>
            <a:off x="10492722" y="-27586"/>
            <a:ext cx="1699278" cy="523220"/>
          </a:xfrm>
          <a:prstGeom prst="rect">
            <a:avLst/>
          </a:prstGeom>
          <a:solidFill>
            <a:srgbClr val="833C0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Darius I</a:t>
            </a:r>
            <a:endParaRPr/>
          </a:p>
        </p:txBody>
      </p:sp>
      <p:pic>
        <p:nvPicPr>
          <p:cNvPr id="156" name="Google Shape;156;p6"/>
          <p:cNvPicPr preferRelativeResize="0"/>
          <p:nvPr/>
        </p:nvPicPr>
        <p:blipFill rotWithShape="1">
          <a:blip r:embed="rId3">
            <a:alphaModFix/>
          </a:blip>
          <a:srcRect/>
          <a:stretch/>
        </p:blipFill>
        <p:spPr>
          <a:xfrm>
            <a:off x="340468" y="495634"/>
            <a:ext cx="11228962" cy="61853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p:nvPr/>
        </p:nvSpPr>
        <p:spPr>
          <a:xfrm>
            <a:off x="483769" y="2803525"/>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7"/>
          <p:cNvSpPr/>
          <p:nvPr/>
        </p:nvSpPr>
        <p:spPr>
          <a:xfrm>
            <a:off x="10492722" y="-27586"/>
            <a:ext cx="1699278" cy="523220"/>
          </a:xfrm>
          <a:prstGeom prst="rect">
            <a:avLst/>
          </a:prstGeom>
          <a:solidFill>
            <a:srgbClr val="833C0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Darius I</a:t>
            </a:r>
            <a:endParaRPr/>
          </a:p>
        </p:txBody>
      </p:sp>
      <p:pic>
        <p:nvPicPr>
          <p:cNvPr id="163" name="Google Shape;163;p7"/>
          <p:cNvPicPr preferRelativeResize="0"/>
          <p:nvPr/>
        </p:nvPicPr>
        <p:blipFill rotWithShape="1">
          <a:blip r:embed="rId3">
            <a:alphaModFix/>
          </a:blip>
          <a:srcRect/>
          <a:stretch/>
        </p:blipFill>
        <p:spPr>
          <a:xfrm>
            <a:off x="0" y="1193530"/>
            <a:ext cx="12192000" cy="44709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p:nvPr/>
        </p:nvSpPr>
        <p:spPr>
          <a:xfrm>
            <a:off x="483769" y="2803525"/>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8"/>
          <p:cNvSpPr/>
          <p:nvPr/>
        </p:nvSpPr>
        <p:spPr>
          <a:xfrm>
            <a:off x="10492722" y="-27586"/>
            <a:ext cx="1699278" cy="523220"/>
          </a:xfrm>
          <a:prstGeom prst="rect">
            <a:avLst/>
          </a:prstGeom>
          <a:solidFill>
            <a:srgbClr val="833C0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Darius I</a:t>
            </a:r>
            <a:endParaRPr/>
          </a:p>
        </p:txBody>
      </p:sp>
      <p:pic>
        <p:nvPicPr>
          <p:cNvPr id="170" name="Google Shape;170;p8"/>
          <p:cNvPicPr preferRelativeResize="0"/>
          <p:nvPr/>
        </p:nvPicPr>
        <p:blipFill rotWithShape="1">
          <a:blip r:embed="rId3">
            <a:alphaModFix/>
          </a:blip>
          <a:srcRect/>
          <a:stretch/>
        </p:blipFill>
        <p:spPr>
          <a:xfrm>
            <a:off x="0" y="473276"/>
            <a:ext cx="12192000" cy="624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9"/>
          <p:cNvSpPr/>
          <p:nvPr/>
        </p:nvSpPr>
        <p:spPr>
          <a:xfrm>
            <a:off x="483769" y="2803525"/>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9"/>
          <p:cNvSpPr/>
          <p:nvPr/>
        </p:nvSpPr>
        <p:spPr>
          <a:xfrm>
            <a:off x="10492722" y="-199"/>
            <a:ext cx="1699278" cy="523220"/>
          </a:xfrm>
          <a:prstGeom prst="rect">
            <a:avLst/>
          </a:prstGeom>
          <a:solidFill>
            <a:srgbClr val="833C0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Darius I</a:t>
            </a:r>
            <a:endParaRPr/>
          </a:p>
        </p:txBody>
      </p:sp>
      <p:pic>
        <p:nvPicPr>
          <p:cNvPr id="177" name="Google Shape;177;p9"/>
          <p:cNvPicPr preferRelativeResize="0"/>
          <p:nvPr/>
        </p:nvPicPr>
        <p:blipFill rotWithShape="1">
          <a:blip r:embed="rId3">
            <a:alphaModFix/>
          </a:blip>
          <a:srcRect/>
          <a:stretch/>
        </p:blipFill>
        <p:spPr>
          <a:xfrm>
            <a:off x="0" y="523021"/>
            <a:ext cx="12192000" cy="581195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1639</Words>
  <Application>Microsoft Office PowerPoint</Application>
  <PresentationFormat>Widescreen</PresentationFormat>
  <Paragraphs>85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Times New Roman</vt:lpstr>
      <vt:lpstr>Calibri</vt:lpstr>
      <vt:lpstr>Arial</vt:lpstr>
      <vt:lpstr>Poppins</vt:lpstr>
      <vt:lpstr>Office Theme</vt:lpstr>
      <vt:lpstr>The Achaemenids- Darius the Great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Kotval, Xerxes (Nokia - US/Murray Hill)</dc:creator>
  <cp:lastModifiedBy>Artemis Javanshir</cp:lastModifiedBy>
  <cp:revision>1</cp:revision>
  <dcterms:created xsi:type="dcterms:W3CDTF">2021-09-12T00:21:42Z</dcterms:created>
  <dcterms:modified xsi:type="dcterms:W3CDTF">2024-08-15T22:26:08Z</dcterms:modified>
</cp:coreProperties>
</file>