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Open Sans ExtraBold" panose="020B0906030804020204" pitchFamily="34" charset="0"/>
      <p:bold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4wEye7x2lIPBWaaPEGlApZMk0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39E7B-56C0-408C-8621-C0312ACFF92C}" v="2" dt="2024-08-15T22:28:10.567"/>
  </p1510:revLst>
</p1510:revInfo>
</file>

<file path=ppt/tableStyles.xml><?xml version="1.0" encoding="utf-8"?>
<a:tblStyleLst xmlns:a="http://schemas.openxmlformats.org/drawingml/2006/main" def="{4FE6C680-34E8-4AFC-AF2B-0D5D1309F05A}">
  <a:tblStyle styleId="{4FE6C680-34E8-4AFC-AF2B-0D5D1309F05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emis Javanshir" userId="59835868965f2672" providerId="LiveId" clId="{0DF39E7B-56C0-408C-8621-C0312ACFF92C}"/>
    <pc:docChg chg="custSel modSld">
      <pc:chgData name="Artemis Javanshir" userId="59835868965f2672" providerId="LiveId" clId="{0DF39E7B-56C0-408C-8621-C0312ACFF92C}" dt="2024-08-15T22:28:23.773" v="6" actId="1076"/>
      <pc:docMkLst>
        <pc:docMk/>
      </pc:docMkLst>
      <pc:sldChg chg="addSp modSp mod setBg">
        <pc:chgData name="Artemis Javanshir" userId="59835868965f2672" providerId="LiveId" clId="{0DF39E7B-56C0-408C-8621-C0312ACFF92C}" dt="2024-08-15T22:28:23.773" v="6" actId="1076"/>
        <pc:sldMkLst>
          <pc:docMk/>
          <pc:sldMk cId="0" sldId="256"/>
        </pc:sldMkLst>
        <pc:spChg chg="mod">
          <ac:chgData name="Artemis Javanshir" userId="59835868965f2672" providerId="LiveId" clId="{0DF39E7B-56C0-408C-8621-C0312ACFF92C}" dt="2024-08-15T22:27:22.723" v="1" actId="26606"/>
          <ac:spMkLst>
            <pc:docMk/>
            <pc:sldMk cId="0" sldId="256"/>
            <ac:spMk id="88" creationId="{00000000-0000-0000-0000-000000000000}"/>
          </ac:spMkLst>
        </pc:spChg>
        <pc:spChg chg="mod">
          <ac:chgData name="Artemis Javanshir" userId="59835868965f2672" providerId="LiveId" clId="{0DF39E7B-56C0-408C-8621-C0312ACFF92C}" dt="2024-08-15T22:27:59.050" v="3"/>
          <ac:spMkLst>
            <pc:docMk/>
            <pc:sldMk cId="0" sldId="256"/>
            <ac:spMk id="89" creationId="{00000000-0000-0000-0000-000000000000}"/>
          </ac:spMkLst>
        </pc:spChg>
        <pc:spChg chg="add">
          <ac:chgData name="Artemis Javanshir" userId="59835868965f2672" providerId="LiveId" clId="{0DF39E7B-56C0-408C-8621-C0312ACFF92C}" dt="2024-08-15T22:27:22.723" v="1" actId="26606"/>
          <ac:spMkLst>
            <pc:docMk/>
            <pc:sldMk cId="0" sldId="256"/>
            <ac:spMk id="94" creationId="{337940BB-FBC4-492E-BD92-3B7B914D0EAE}"/>
          </ac:spMkLst>
        </pc:spChg>
        <pc:spChg chg="add">
          <ac:chgData name="Artemis Javanshir" userId="59835868965f2672" providerId="LiveId" clId="{0DF39E7B-56C0-408C-8621-C0312ACFF92C}" dt="2024-08-15T22:27:22.723" v="1" actId="26606"/>
          <ac:spMkLst>
            <pc:docMk/>
            <pc:sldMk cId="0" sldId="256"/>
            <ac:spMk id="96" creationId="{3FCFB1DE-0B7E-48CC-BA90-B2AB0889F9D6}"/>
          </ac:spMkLst>
        </pc:spChg>
        <pc:picChg chg="add mod">
          <ac:chgData name="Artemis Javanshir" userId="59835868965f2672" providerId="LiveId" clId="{0DF39E7B-56C0-408C-8621-C0312ACFF92C}" dt="2024-08-15T22:27:22.723" v="1" actId="26606"/>
          <ac:picMkLst>
            <pc:docMk/>
            <pc:sldMk cId="0" sldId="256"/>
            <ac:picMk id="2" creationId="{8DAD1BE7-04F6-0A0F-CBA5-680FEFE03849}"/>
          </ac:picMkLst>
        </pc:picChg>
        <pc:picChg chg="add mod">
          <ac:chgData name="Artemis Javanshir" userId="59835868965f2672" providerId="LiveId" clId="{0DF39E7B-56C0-408C-8621-C0312ACFF92C}" dt="2024-08-15T22:28:23.773" v="6" actId="1076"/>
          <ac:picMkLst>
            <pc:docMk/>
            <pc:sldMk cId="0" sldId="256"/>
            <ac:picMk id="3" creationId="{AF5B5F8A-5F99-88D2-93C4-AA94B962924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c2c1e1d3e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a:solidFill>
                  <a:srgbClr val="222222"/>
                </a:solidFill>
                <a:highlight>
                  <a:srgbClr val="FFFFFF"/>
                </a:highlight>
                <a:latin typeface="Arial"/>
                <a:ea typeface="Arial"/>
                <a:cs typeface="Arial"/>
                <a:sym typeface="Arial"/>
              </a:rPr>
              <a:t>*Material provided by Xerxes Kotval</a:t>
            </a:r>
            <a:endParaRPr/>
          </a:p>
          <a:p>
            <a:pPr marL="0" lvl="0" indent="0" algn="l" rtl="0">
              <a:spcBef>
                <a:spcPts val="0"/>
              </a:spcBef>
              <a:spcAft>
                <a:spcPts val="0"/>
              </a:spcAft>
              <a:buNone/>
            </a:pPr>
            <a:endParaRPr/>
          </a:p>
        </p:txBody>
      </p:sp>
      <p:sp>
        <p:nvSpPr>
          <p:cNvPr id="86" name="Google Shape;86;g2c2c1e1d3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www.livius.org/ad-af/aeschylus/aeschylus.html" TargetMode="External"/><Relationship Id="rId13" Type="http://schemas.openxmlformats.org/officeDocument/2006/relationships/hyperlink" Target="https://en.wikipedia.org/wiki/Naqsh-e_Rustam" TargetMode="External"/><Relationship Id="rId3" Type="http://schemas.openxmlformats.org/officeDocument/2006/relationships/image" Target="../media/image20.png"/><Relationship Id="rId7" Type="http://schemas.openxmlformats.org/officeDocument/2006/relationships/hyperlink" Target="http://en.wikipedia.org/wiki/Battle_of_Marathon" TargetMode="External"/><Relationship Id="rId12" Type="http://schemas.openxmlformats.org/officeDocument/2006/relationships/hyperlink" Target="https://en.wikipedia.org/wiki/Achaemeni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en.wikipedia.org/wiki/Sepulcher" TargetMode="External"/><Relationship Id="rId11" Type="http://schemas.openxmlformats.org/officeDocument/2006/relationships/hyperlink" Target="https://en.wikipedia.org/wiki/Darius_the_Great" TargetMode="External"/><Relationship Id="rId5" Type="http://schemas.openxmlformats.org/officeDocument/2006/relationships/hyperlink" Target="http://en.wikipedia.org/wiki/Embalming" TargetMode="External"/><Relationship Id="rId15" Type="http://schemas.openxmlformats.org/officeDocument/2006/relationships/hyperlink" Target="https://en.wikipedia.org/wiki/Iran" TargetMode="External"/><Relationship Id="rId10" Type="http://schemas.openxmlformats.org/officeDocument/2006/relationships/hyperlink" Target="http://en.wikipedia.org/wiki/Xerxes_I" TargetMode="External"/><Relationship Id="rId4" Type="http://schemas.openxmlformats.org/officeDocument/2006/relationships/image" Target="../media/image21.png"/><Relationship Id="rId9" Type="http://schemas.openxmlformats.org/officeDocument/2006/relationships/hyperlink" Target="http://en.wikipedia.org/wiki/Atossa" TargetMode="External"/><Relationship Id="rId14" Type="http://schemas.openxmlformats.org/officeDocument/2006/relationships/hyperlink" Target="https://en.wikipedia.org/wiki/Persepol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Alexander_the_Great" TargetMode="External"/><Relationship Id="rId3" Type="http://schemas.openxmlformats.org/officeDocument/2006/relationships/image" Target="../media/image4.jpg"/><Relationship Id="rId7" Type="http://schemas.openxmlformats.org/officeDocument/2006/relationships/hyperlink" Target="http://en.wikipedia.org/wiki/Arro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n.wikipedia.org/wiki/Bow_%28weapon%29" TargetMode="External"/><Relationship Id="rId5" Type="http://schemas.openxmlformats.org/officeDocument/2006/relationships/hyperlink" Target="http://en.wikipedia.org/wiki/Warrior" TargetMode="External"/><Relationship Id="rId10" Type="http://schemas.openxmlformats.org/officeDocument/2006/relationships/hyperlink" Target="http://en.wikipedia.org/wiki/Darius_%28disambiguation%29" TargetMode="External"/><Relationship Id="rId4" Type="http://schemas.openxmlformats.org/officeDocument/2006/relationships/hyperlink" Target="http://en.wikipedia.org/wiki/Achaemenid" TargetMode="External"/><Relationship Id="rId9" Type="http://schemas.openxmlformats.org/officeDocument/2006/relationships/hyperlink" Target="http://en.wikipedia.org/wiki/330_B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livius.org/arl-arz/aryans/aryans.html"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Ancient_Greece" TargetMode="External"/><Relationship Id="rId3" Type="http://schemas.openxmlformats.org/officeDocument/2006/relationships/image" Target="../media/image10.png"/><Relationship Id="rId7" Type="http://schemas.openxmlformats.org/officeDocument/2006/relationships/hyperlink" Target="http://en.wikipedia.org/wiki/Sardis" TargetMode="External"/><Relationship Id="rId12" Type="http://schemas.openxmlformats.org/officeDocument/2006/relationships/hyperlink" Target="http://en.wikipedia.org/wiki/United_States_Postal_Service_cree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en.wikipedia.org/wiki/Susa" TargetMode="External"/><Relationship Id="rId11" Type="http://schemas.openxmlformats.org/officeDocument/2006/relationships/hyperlink" Target="http://en.wikipedia.org/wiki/James_Farley_Post_Office" TargetMode="External"/><Relationship Id="rId5" Type="http://schemas.openxmlformats.org/officeDocument/2006/relationships/hyperlink" Target="http://en.wikipedia.org/wiki/Darius_the_Great" TargetMode="External"/><Relationship Id="rId10" Type="http://schemas.openxmlformats.org/officeDocument/2006/relationships/hyperlink" Target="https://en.wikipedia.org/wiki/A.D._Godley" TargetMode="External"/><Relationship Id="rId4" Type="http://schemas.openxmlformats.org/officeDocument/2006/relationships/image" Target="../media/image11.jpg"/><Relationship Id="rId9" Type="http://schemas.openxmlformats.org/officeDocument/2006/relationships/hyperlink" Target="http://en.wikipedia.org/wiki/Herodotu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Granite" TargetMode="External"/><Relationship Id="rId3" Type="http://schemas.openxmlformats.org/officeDocument/2006/relationships/image" Target="../media/image12.png"/><Relationship Id="rId7" Type="http://schemas.openxmlformats.org/officeDocument/2006/relationships/hyperlink" Target="http://en.wikipedia.org/wiki/Trireme" TargetMode="External"/><Relationship Id="rId12" Type="http://schemas.openxmlformats.org/officeDocument/2006/relationships/hyperlink" Target="http://en.wikipedia.org/wiki/Red_Se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historyworld.net/wrldhis/PlainTextHistories.asp?gtrack=pthc&amp;ParagraphID=pof#pof" TargetMode="External"/><Relationship Id="rId11" Type="http://schemas.openxmlformats.org/officeDocument/2006/relationships/hyperlink" Target="http://en.wikipedia.org/wiki/Darius_the_Great%27s_Suez_Inscriptions" TargetMode="External"/><Relationship Id="rId5" Type="http://schemas.openxmlformats.org/officeDocument/2006/relationships/hyperlink" Target="http://www.historyworld.net/wrldhis/PlainTextHistories.asp?gtrack=pthc&amp;ParagraphID=azm#azm" TargetMode="External"/><Relationship Id="rId10" Type="http://schemas.openxmlformats.org/officeDocument/2006/relationships/hyperlink" Target="http://en.wikipedia.org/wiki/Suez" TargetMode="External"/><Relationship Id="rId4" Type="http://schemas.openxmlformats.org/officeDocument/2006/relationships/image" Target="../media/image13.jpg"/><Relationship Id="rId9" Type="http://schemas.openxmlformats.org/officeDocument/2006/relationships/hyperlink" Target="http://en.wikipedia.org/wiki/Stel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newworldencyclopedia.org/entry/Persepolis" TargetMode="External"/><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hyperlink" Target="http://www.newworldencyclopedia.org/entry/Cyr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7"/>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Google Shape;88;g2c2c1e1d3e5_0_0"/>
          <p:cNvSpPr txBox="1">
            <a:spLocks noGrp="1"/>
          </p:cNvSpPr>
          <p:nvPr>
            <p:ph type="ctrTitle"/>
          </p:nvPr>
        </p:nvSpPr>
        <p:spPr>
          <a:xfrm>
            <a:off x="4853988" y="320041"/>
            <a:ext cx="6707084" cy="3892668"/>
          </a:xfrm>
          <a:prstGeom prst="rect">
            <a:avLst/>
          </a:prstGeom>
        </p:spPr>
        <p:txBody>
          <a:bodyPr spcFirstLastPara="1" lIns="91425" tIns="45700" rIns="91425" bIns="45700" anchorCtr="0">
            <a:normAutofit/>
          </a:bodyPr>
          <a:lstStyle/>
          <a:p>
            <a:pPr marL="0" lvl="0" indent="0" algn="l" rtl="0">
              <a:spcBef>
                <a:spcPts val="0"/>
              </a:spcBef>
              <a:spcAft>
                <a:spcPts val="0"/>
              </a:spcAft>
              <a:buClr>
                <a:schemeClr val="dk1"/>
              </a:buClr>
              <a:buSzPts val="6000"/>
              <a:buFont typeface="Calibri"/>
              <a:buNone/>
            </a:pPr>
            <a:r>
              <a:rPr lang="en-US" sz="6600" dirty="0"/>
              <a:t>The Achaemenids- Darius the Great</a:t>
            </a:r>
          </a:p>
        </p:txBody>
      </p:sp>
      <p:sp>
        <p:nvSpPr>
          <p:cNvPr id="89" name="Google Shape;89;g2c2c1e1d3e5_0_0"/>
          <p:cNvSpPr txBox="1">
            <a:spLocks noGrp="1"/>
          </p:cNvSpPr>
          <p:nvPr>
            <p:ph type="subTitle" idx="1"/>
          </p:nvPr>
        </p:nvSpPr>
        <p:spPr>
          <a:xfrm>
            <a:off x="4853699" y="4631161"/>
            <a:ext cx="6707366" cy="1569486"/>
          </a:xfrm>
          <a:prstGeom prst="rect">
            <a:avLst/>
          </a:prstGeom>
        </p:spPr>
        <p:txBody>
          <a:bodyPr spcFirstLastPara="1" lIns="91425" tIns="45700" rIns="91425" bIns="45700" anchorCtr="0">
            <a:normAutofit/>
          </a:bodyPr>
          <a:lstStyle/>
          <a:p>
            <a:pPr marL="0" lvl="0" indent="0" algn="l" rtl="0">
              <a:spcBef>
                <a:spcPts val="1000"/>
              </a:spcBef>
              <a:spcAft>
                <a:spcPts val="0"/>
              </a:spcAft>
              <a:buClr>
                <a:schemeClr val="dk1"/>
              </a:buClr>
              <a:buSzPts val="3200"/>
              <a:buNone/>
            </a:pPr>
            <a:r>
              <a:rPr lang="en-US" dirty="0"/>
              <a:t>Part 2 of 2</a:t>
            </a:r>
          </a:p>
          <a:p>
            <a:pPr marL="0" marR="0" lvl="0" indent="0" algn="l" defTabSz="914400" rtl="0" eaLnBrk="1" fontAlgn="auto" latinLnBrk="0" hangingPunct="1">
              <a:lnSpc>
                <a:spcPct val="90000"/>
              </a:lnSpc>
              <a:spcBef>
                <a:spcPts val="1000"/>
              </a:spcBef>
              <a:spcAft>
                <a:spcPts val="0"/>
              </a:spcAft>
              <a:buClr>
                <a:srgbClr val="000000"/>
              </a:buClr>
              <a:buSzPts val="3200"/>
              <a:buFont typeface="Arial"/>
              <a:buNone/>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Prepared by: Xerxes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Kotval</a:t>
            </a:r>
            <a:endPar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1000"/>
              </a:spcBef>
              <a:spcAft>
                <a:spcPts val="0"/>
              </a:spcAft>
              <a:buClr>
                <a:srgbClr val="000000"/>
              </a:buClr>
              <a:buSzPts val="3200"/>
              <a:buFont typeface="Arial"/>
              <a:buNone/>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Shared with FEZANA Religion Education Committee</a:t>
            </a:r>
          </a:p>
          <a:p>
            <a:pPr marL="0" lvl="0" indent="0" algn="l" rtl="0">
              <a:spcBef>
                <a:spcPts val="1000"/>
              </a:spcBef>
              <a:spcAft>
                <a:spcPts val="0"/>
              </a:spcAft>
              <a:buClr>
                <a:schemeClr val="dk1"/>
              </a:buClr>
              <a:buSzPts val="3200"/>
              <a:buNone/>
            </a:pPr>
            <a:endParaRPr lang="en-US" dirty="0"/>
          </a:p>
        </p:txBody>
      </p:sp>
      <p:pic>
        <p:nvPicPr>
          <p:cNvPr id="2" name="Picture 1">
            <a:extLst>
              <a:ext uri="{FF2B5EF4-FFF2-40B4-BE49-F238E27FC236}">
                <a16:creationId xmlns:a16="http://schemas.microsoft.com/office/drawing/2014/main" id="{8DAD1BE7-04F6-0A0F-CBA5-680FEFE03849}"/>
              </a:ext>
            </a:extLst>
          </p:cNvPr>
          <p:cNvPicPr>
            <a:picLocks noChangeAspect="1"/>
          </p:cNvPicPr>
          <p:nvPr/>
        </p:nvPicPr>
        <p:blipFill>
          <a:blip r:embed="rId3"/>
          <a:stretch>
            <a:fillRect/>
          </a:stretch>
        </p:blipFill>
        <p:spPr>
          <a:xfrm>
            <a:off x="483168" y="320040"/>
            <a:ext cx="3761112" cy="5899785"/>
          </a:xfrm>
          <a:prstGeom prst="rect">
            <a:avLst/>
          </a:prstGeom>
        </p:spPr>
      </p:pic>
      <p:sp>
        <p:nvSpPr>
          <p:cNvPr id="9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F5B5F8A-5F99-88D2-93C4-AA94B962924C}"/>
              </a:ext>
            </a:extLst>
          </p:cNvPr>
          <p:cNvPicPr>
            <a:picLocks noChangeAspect="1"/>
          </p:cNvPicPr>
          <p:nvPr/>
        </p:nvPicPr>
        <p:blipFill>
          <a:blip r:embed="rId4"/>
          <a:stretch>
            <a:fillRect/>
          </a:stretch>
        </p:blipFill>
        <p:spPr>
          <a:xfrm>
            <a:off x="10890695" y="4710050"/>
            <a:ext cx="985837" cy="18192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7" name="Google Shape;197;p22"/>
          <p:cNvPicPr preferRelativeResize="0"/>
          <p:nvPr/>
        </p:nvPicPr>
        <p:blipFill rotWithShape="1">
          <a:blip r:embed="rId3">
            <a:alphaModFix/>
          </a:blip>
          <a:srcRect/>
          <a:stretch/>
        </p:blipFill>
        <p:spPr>
          <a:xfrm>
            <a:off x="384174" y="393875"/>
            <a:ext cx="3230563" cy="4160837"/>
          </a:xfrm>
          <a:prstGeom prst="rect">
            <a:avLst/>
          </a:prstGeom>
          <a:noFill/>
          <a:ln>
            <a:noFill/>
          </a:ln>
        </p:spPr>
      </p:pic>
      <p:pic>
        <p:nvPicPr>
          <p:cNvPr id="198" name="Google Shape;198;p22"/>
          <p:cNvPicPr preferRelativeResize="0"/>
          <p:nvPr/>
        </p:nvPicPr>
        <p:blipFill rotWithShape="1">
          <a:blip r:embed="rId4">
            <a:alphaModFix/>
          </a:blip>
          <a:srcRect/>
          <a:stretch/>
        </p:blipFill>
        <p:spPr>
          <a:xfrm>
            <a:off x="6667500" y="2561479"/>
            <a:ext cx="5524500" cy="4119562"/>
          </a:xfrm>
          <a:prstGeom prst="rect">
            <a:avLst/>
          </a:prstGeom>
          <a:noFill/>
          <a:ln>
            <a:noFill/>
          </a:ln>
        </p:spPr>
      </p:pic>
      <p:sp>
        <p:nvSpPr>
          <p:cNvPr id="199" name="Google Shape;199;p22"/>
          <p:cNvSpPr/>
          <p:nvPr/>
        </p:nvSpPr>
        <p:spPr>
          <a:xfrm>
            <a:off x="3897745" y="2918695"/>
            <a:ext cx="3048001" cy="1231106"/>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The body of Darius was </a:t>
            </a:r>
            <a:r>
              <a:rPr lang="en-US" sz="16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embalmed</a:t>
            </a:r>
            <a:r>
              <a:rPr lang="en-US" sz="1600" b="0" i="0" u="none" strike="noStrike" cap="none">
                <a:solidFill>
                  <a:schemeClr val="dk1"/>
                </a:solidFill>
                <a:latin typeface="Arial"/>
                <a:ea typeface="Arial"/>
                <a:cs typeface="Arial"/>
                <a:sym typeface="Arial"/>
              </a:rPr>
              <a:t> and entombed in the rock-cut </a:t>
            </a:r>
            <a:r>
              <a:rPr lang="en-US" sz="16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sepulcher</a:t>
            </a:r>
            <a:r>
              <a:rPr lang="en-US" sz="1600" b="0" i="0" u="none" strike="noStrike" cap="none">
                <a:solidFill>
                  <a:schemeClr val="dk1"/>
                </a:solidFill>
                <a:latin typeface="Arial"/>
                <a:ea typeface="Arial"/>
                <a:cs typeface="Arial"/>
                <a:sym typeface="Arial"/>
              </a:rPr>
              <a:t> which had been prepared for him several years earlier. </a:t>
            </a:r>
            <a:endParaRPr/>
          </a:p>
        </p:txBody>
      </p:sp>
      <p:sp>
        <p:nvSpPr>
          <p:cNvPr id="200" name="Google Shape;200;p22"/>
          <p:cNvSpPr txBox="1"/>
          <p:nvPr/>
        </p:nvSpPr>
        <p:spPr>
          <a:xfrm>
            <a:off x="3805382" y="216214"/>
            <a:ext cx="8002444"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1" i="1" u="none" strike="noStrike" cap="none">
                <a:solidFill>
                  <a:schemeClr val="dk1"/>
                </a:solidFill>
                <a:latin typeface="Arial"/>
                <a:ea typeface="Arial"/>
                <a:cs typeface="Arial"/>
                <a:sym typeface="Arial"/>
              </a:rPr>
              <a:t>Darius’ Death</a:t>
            </a:r>
            <a:endParaRPr/>
          </a:p>
          <a:p>
            <a:pPr marL="0" marR="0" lvl="0" indent="0" algn="l" rtl="0">
              <a:lnSpc>
                <a:spcPct val="100000"/>
              </a:lnSpc>
              <a:spcBef>
                <a:spcPts val="0"/>
              </a:spcBef>
              <a:spcAft>
                <a:spcPts val="0"/>
              </a:spcAft>
              <a:buClr>
                <a:schemeClr val="dk1"/>
              </a:buClr>
              <a:buSzPts val="1600"/>
              <a:buFont typeface="Calibri"/>
              <a:buNone/>
            </a:pPr>
            <a:endParaRPr sz="1600" b="1"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After becoming aware of the Persian defeat at the </a:t>
            </a:r>
            <a:r>
              <a:rPr lang="en-US" sz="16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Battle of Marathon</a:t>
            </a:r>
            <a:r>
              <a:rPr lang="en-US" sz="1600" b="0" i="0" u="none" strike="noStrike" cap="none">
                <a:solidFill>
                  <a:schemeClr val="dk1"/>
                </a:solidFill>
                <a:latin typeface="Arial"/>
                <a:ea typeface="Arial"/>
                <a:cs typeface="Arial"/>
                <a:sym typeface="Arial"/>
              </a:rPr>
              <a:t>, Darius began planning another expedition against the Greek-city states; this time, he, not Datis, would command the imperial armies.</a:t>
            </a:r>
            <a:endParaRPr/>
          </a:p>
        </p:txBody>
      </p:sp>
      <p:sp>
        <p:nvSpPr>
          <p:cNvPr id="201" name="Google Shape;201;p22"/>
          <p:cNvSpPr txBox="1"/>
          <p:nvPr/>
        </p:nvSpPr>
        <p:spPr>
          <a:xfrm>
            <a:off x="3805381" y="1593270"/>
            <a:ext cx="800244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Darius had spent three years preparing men and ships for war, when a revolt broke out in Egypt. This revolt in Egypt worsened his failing health and prevented the possibility of leading another army himself. In 486, after a reign of 36 years, he died at age 64.  </a:t>
            </a:r>
            <a:endParaRPr/>
          </a:p>
        </p:txBody>
      </p:sp>
      <p:sp>
        <p:nvSpPr>
          <p:cNvPr id="202" name="Google Shape;202;p22"/>
          <p:cNvSpPr txBox="1"/>
          <p:nvPr/>
        </p:nvSpPr>
        <p:spPr>
          <a:xfrm>
            <a:off x="3805381" y="4933037"/>
            <a:ext cx="4599710"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Darius had been a great king, as even his Athenian enemies admitted. Thirteen years after his death, the tragic poet </a:t>
            </a:r>
            <a:r>
              <a:rPr lang="en-US" sz="16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Aeschylus</a:t>
            </a:r>
            <a:r>
              <a:rPr lang="en-US" sz="1600" b="0" i="0" u="none" strike="noStrike" cap="none">
                <a:solidFill>
                  <a:schemeClr val="dk1"/>
                </a:solidFill>
                <a:latin typeface="Arial"/>
                <a:ea typeface="Arial"/>
                <a:cs typeface="Arial"/>
                <a:sym typeface="Arial"/>
              </a:rPr>
              <a:t> evoked the days of Darius as the golden age of Persia. </a:t>
            </a:r>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Xerxes, eldest son of Darius and </a:t>
            </a:r>
            <a:r>
              <a:rPr lang="en-US" sz="1600" b="0" i="0" u="sng" strike="noStrike" cap="non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Atossa</a:t>
            </a:r>
            <a:r>
              <a:rPr lang="en-US" sz="1600" b="0" i="0" u="none" strike="noStrike" cap="none">
                <a:solidFill>
                  <a:schemeClr val="dk1"/>
                </a:solidFill>
                <a:latin typeface="Arial"/>
                <a:ea typeface="Arial"/>
                <a:cs typeface="Arial"/>
                <a:sym typeface="Arial"/>
              </a:rPr>
              <a:t>, succeeded to the throne as </a:t>
            </a:r>
            <a:r>
              <a:rPr lang="en-US" sz="1600" b="0"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Xerxes I</a:t>
            </a:r>
            <a:endParaRPr sz="1600" b="0" i="0" u="none" strike="noStrike" cap="none">
              <a:solidFill>
                <a:schemeClr val="dk1"/>
              </a:solidFill>
              <a:latin typeface="Arial"/>
              <a:ea typeface="Arial"/>
              <a:cs typeface="Arial"/>
              <a:sym typeface="Arial"/>
            </a:endParaRPr>
          </a:p>
        </p:txBody>
      </p:sp>
      <p:sp>
        <p:nvSpPr>
          <p:cNvPr id="203" name="Google Shape;203;p22"/>
          <p:cNvSpPr/>
          <p:nvPr/>
        </p:nvSpPr>
        <p:spPr>
          <a:xfrm>
            <a:off x="10492722" y="6334780"/>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204" name="Google Shape;204;p22"/>
          <p:cNvSpPr txBox="1"/>
          <p:nvPr/>
        </p:nvSpPr>
        <p:spPr>
          <a:xfrm>
            <a:off x="384174" y="4654712"/>
            <a:ext cx="3310371"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The tomb of </a:t>
            </a:r>
            <a:r>
              <a:rPr lang="en-US" sz="1400" u="sng">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Darius the Great</a:t>
            </a:r>
            <a:r>
              <a:rPr lang="en-US" sz="1400">
                <a:solidFill>
                  <a:schemeClr val="dk1"/>
                </a:solidFill>
                <a:latin typeface="Arial"/>
                <a:ea typeface="Arial"/>
                <a:cs typeface="Arial"/>
                <a:sym typeface="Arial"/>
              </a:rPr>
              <a:t> (Darius I) </a:t>
            </a:r>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is one of the four tombs of </a:t>
            </a:r>
            <a:r>
              <a:rPr lang="en-US" sz="1400" u="sng">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Achaemenid</a:t>
            </a:r>
            <a:r>
              <a:rPr lang="en-US" sz="1400">
                <a:solidFill>
                  <a:schemeClr val="dk1"/>
                </a:solidFill>
                <a:latin typeface="Arial"/>
                <a:ea typeface="Arial"/>
                <a:cs typeface="Arial"/>
                <a:sym typeface="Arial"/>
              </a:rPr>
              <a:t> kings at the historical site of </a:t>
            </a:r>
            <a:r>
              <a:rPr lang="en-US" sz="1400" u="sng">
                <a:solidFill>
                  <a:schemeClr val="dk1"/>
                </a:solidFill>
                <a:latin typeface="Arial"/>
                <a:ea typeface="Arial"/>
                <a:cs typeface="Arial"/>
                <a:sym typeface="Arial"/>
                <a:hlinkClick r:id="rId13">
                  <a:extLst>
                    <a:ext uri="{A12FA001-AC4F-418D-AE19-62706E023703}">
                      <ahyp:hlinkClr xmlns:ahyp="http://schemas.microsoft.com/office/drawing/2018/hyperlinkcolor" val="tx"/>
                    </a:ext>
                  </a:extLst>
                </a:hlinkClick>
              </a:rPr>
              <a:t>Naqsh-e Rustam</a:t>
            </a:r>
            <a:r>
              <a:rPr lang="en-US" sz="1400">
                <a:solidFill>
                  <a:schemeClr val="dk1"/>
                </a:solidFill>
                <a:latin typeface="Arial"/>
                <a:ea typeface="Arial"/>
                <a:cs typeface="Arial"/>
                <a:sym typeface="Arial"/>
              </a:rPr>
              <a:t> located about 12 km northwest of </a:t>
            </a:r>
            <a:r>
              <a:rPr lang="en-US" sz="1400" u="sng">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Persepolis</a:t>
            </a:r>
            <a:r>
              <a:rPr lang="en-US" sz="1400">
                <a:solidFill>
                  <a:schemeClr val="dk1"/>
                </a:solidFill>
                <a:latin typeface="Arial"/>
                <a:ea typeface="Arial"/>
                <a:cs typeface="Arial"/>
                <a:sym typeface="Arial"/>
              </a:rPr>
              <a:t>, </a:t>
            </a:r>
            <a:r>
              <a:rPr lang="en-US" sz="1400" u="sng">
                <a:solidFill>
                  <a:schemeClr val="dk1"/>
                </a:solidFill>
                <a:latin typeface="Arial"/>
                <a:ea typeface="Arial"/>
                <a:cs typeface="Arial"/>
                <a:sym typeface="Arial"/>
                <a:hlinkClick r:id="rId15">
                  <a:extLst>
                    <a:ext uri="{A12FA001-AC4F-418D-AE19-62706E023703}">
                      <ahyp:hlinkClr xmlns:ahyp="http://schemas.microsoft.com/office/drawing/2018/hyperlinkcolor" val="tx"/>
                    </a:ext>
                  </a:extLst>
                </a:hlinkClick>
              </a:rPr>
              <a:t>Iran</a:t>
            </a:r>
            <a:r>
              <a:rPr lang="en-US" sz="1400">
                <a:solidFill>
                  <a:schemeClr val="dk1"/>
                </a:solidFill>
                <a:latin typeface="Arial"/>
                <a:ea typeface="Arial"/>
                <a:cs typeface="Arial"/>
                <a:sym typeface="Arial"/>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4"/>
          <p:cNvSpPr/>
          <p:nvPr/>
        </p:nvSpPr>
        <p:spPr>
          <a:xfrm>
            <a:off x="10492722" y="0"/>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96" name="Google Shape;96;p14"/>
          <p:cNvSpPr/>
          <p:nvPr/>
        </p:nvSpPr>
        <p:spPr>
          <a:xfrm>
            <a:off x="769938" y="462756"/>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Darius the Great - </a:t>
            </a:r>
            <a:r>
              <a:rPr lang="en-US" sz="1200" b="1" i="0" u="none" strike="noStrike" cap="none">
                <a:solidFill>
                  <a:schemeClr val="dk1"/>
                </a:solidFill>
                <a:latin typeface="Arial"/>
                <a:ea typeface="Arial"/>
                <a:cs typeface="Arial"/>
                <a:sym typeface="Arial"/>
              </a:rPr>
              <a:t>Engineering and Administrative Accomplishments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aphicFrame>
        <p:nvGraphicFramePr>
          <p:cNvPr id="97" name="Google Shape;97;p14"/>
          <p:cNvGraphicFramePr/>
          <p:nvPr/>
        </p:nvGraphicFramePr>
        <p:xfrm>
          <a:off x="838200" y="1595893"/>
          <a:ext cx="3000000" cy="3000000"/>
        </p:xfrm>
        <a:graphic>
          <a:graphicData uri="http://schemas.openxmlformats.org/drawingml/2006/table">
            <a:tbl>
              <a:tblPr>
                <a:noFill/>
                <a:tableStyleId>{4FE6C680-34E8-4AFC-AF2B-0D5D1309F05A}</a:tableStyleId>
              </a:tblPr>
              <a:tblGrid>
                <a:gridCol w="3689675">
                  <a:extLst>
                    <a:ext uri="{9D8B030D-6E8A-4147-A177-3AD203B41FA5}">
                      <a16:colId xmlns:a16="http://schemas.microsoft.com/office/drawing/2014/main" val="20000"/>
                    </a:ext>
                  </a:extLst>
                </a:gridCol>
                <a:gridCol w="2299900">
                  <a:extLst>
                    <a:ext uri="{9D8B030D-6E8A-4147-A177-3AD203B41FA5}">
                      <a16:colId xmlns:a16="http://schemas.microsoft.com/office/drawing/2014/main" val="20001"/>
                    </a:ext>
                  </a:extLst>
                </a:gridCol>
                <a:gridCol w="2484400">
                  <a:extLst>
                    <a:ext uri="{9D8B030D-6E8A-4147-A177-3AD203B41FA5}">
                      <a16:colId xmlns:a16="http://schemas.microsoft.com/office/drawing/2014/main" val="20002"/>
                    </a:ext>
                  </a:extLst>
                </a:gridCol>
                <a:gridCol w="2041625">
                  <a:extLst>
                    <a:ext uri="{9D8B030D-6E8A-4147-A177-3AD203B41FA5}">
                      <a16:colId xmlns:a16="http://schemas.microsoft.com/office/drawing/2014/main" val="20003"/>
                    </a:ext>
                  </a:extLst>
                </a:gridCol>
              </a:tblGrid>
              <a:tr h="402775">
                <a:tc>
                  <a:txBody>
                    <a:bodyPr/>
                    <a:lstStyle/>
                    <a:p>
                      <a:pPr marL="0" marR="0" lvl="0" indent="0" algn="l" rtl="0">
                        <a:spcBef>
                          <a:spcPts val="0"/>
                        </a:spcBef>
                        <a:spcAft>
                          <a:spcPts val="0"/>
                        </a:spcAft>
                        <a:buNone/>
                      </a:pPr>
                      <a:r>
                        <a:rPr lang="en-US" sz="1700" b="1" u="none" strike="noStrike" cap="none">
                          <a:latin typeface="Calibri"/>
                          <a:ea typeface="Calibri"/>
                          <a:cs typeface="Calibri"/>
                          <a:sym typeface="Calibri"/>
                        </a:rPr>
                        <a:t> </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472C4"/>
                    </a:solidFill>
                  </a:tcPr>
                </a:tc>
                <a:tc>
                  <a:txBody>
                    <a:bodyPr/>
                    <a:lstStyle/>
                    <a:p>
                      <a:pPr marL="0" marR="0" lvl="0" indent="0" algn="ctr" rtl="0">
                        <a:spcBef>
                          <a:spcPts val="0"/>
                        </a:spcBef>
                        <a:spcAft>
                          <a:spcPts val="0"/>
                        </a:spcAft>
                        <a:buNone/>
                      </a:pPr>
                      <a:r>
                        <a:rPr lang="en-US" sz="1700" b="1" u="none" strike="noStrike" cap="none">
                          <a:latin typeface="Calibri"/>
                          <a:ea typeface="Calibri"/>
                          <a:cs typeface="Calibri"/>
                          <a:sym typeface="Calibri"/>
                        </a:rPr>
                        <a:t>Name 1</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472C4"/>
                    </a:solidFill>
                  </a:tcPr>
                </a:tc>
                <a:tc>
                  <a:txBody>
                    <a:bodyPr/>
                    <a:lstStyle/>
                    <a:p>
                      <a:pPr marL="0" marR="0" lvl="0" indent="0" algn="ctr" rtl="0">
                        <a:spcBef>
                          <a:spcPts val="0"/>
                        </a:spcBef>
                        <a:spcAft>
                          <a:spcPts val="0"/>
                        </a:spcAft>
                        <a:buNone/>
                      </a:pPr>
                      <a:r>
                        <a:rPr lang="en-US" sz="1700" b="1" u="none" strike="noStrike" cap="none">
                          <a:latin typeface="Calibri"/>
                          <a:ea typeface="Calibri"/>
                          <a:cs typeface="Calibri"/>
                          <a:sym typeface="Calibri"/>
                        </a:rPr>
                        <a:t>Name 2</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472C4"/>
                    </a:solidFill>
                  </a:tcPr>
                </a:tc>
                <a:tc>
                  <a:txBody>
                    <a:bodyPr/>
                    <a:lstStyle/>
                    <a:p>
                      <a:pPr marL="0" marR="0" lvl="0" indent="0" algn="ctr" rtl="0">
                        <a:spcBef>
                          <a:spcPts val="0"/>
                        </a:spcBef>
                        <a:spcAft>
                          <a:spcPts val="0"/>
                        </a:spcAft>
                        <a:buNone/>
                      </a:pPr>
                      <a:r>
                        <a:rPr lang="en-US" sz="1700" b="1" u="none" strike="noStrike" cap="none">
                          <a:latin typeface="Calibri"/>
                          <a:ea typeface="Calibri"/>
                          <a:cs typeface="Calibri"/>
                          <a:sym typeface="Calibri"/>
                        </a:rPr>
                        <a:t>Name 3</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472C4"/>
                    </a:solidFill>
                  </a:tcPr>
                </a:tc>
                <a:extLst>
                  <a:ext uri="{0D108BD9-81ED-4DB2-BD59-A6C34878D82A}">
                    <a16:rowId xmlns:a16="http://schemas.microsoft.com/office/drawing/2014/main" val="10000"/>
                  </a:ext>
                </a:extLst>
              </a:tr>
              <a:tr h="402775">
                <a:tc>
                  <a:txBody>
                    <a:bodyPr/>
                    <a:lstStyle/>
                    <a:p>
                      <a:pPr marL="0" marR="0" lvl="0" indent="0" algn="l" rtl="0">
                        <a:spcBef>
                          <a:spcPts val="0"/>
                        </a:spcBef>
                        <a:spcAft>
                          <a:spcPts val="0"/>
                        </a:spcAft>
                        <a:buNone/>
                      </a:pPr>
                      <a:r>
                        <a:rPr lang="en-US" sz="1700" b="1" u="none" strike="noStrike" cap="none">
                          <a:latin typeface="Calibri"/>
                          <a:ea typeface="Calibri"/>
                          <a:cs typeface="Calibri"/>
                          <a:sym typeface="Calibri"/>
                        </a:rPr>
                        <a:t>Coinage</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472C4"/>
                    </a:solidFill>
                  </a:tcPr>
                </a:tc>
                <a:tc>
                  <a:txBody>
                    <a:bodyPr/>
                    <a:lstStyle/>
                    <a:p>
                      <a:pPr marL="0" marR="0" lvl="0" indent="0" algn="ctr" rtl="0">
                        <a:spcBef>
                          <a:spcPts val="0"/>
                        </a:spcBef>
                        <a:spcAft>
                          <a:spcPts val="0"/>
                        </a:spcAft>
                        <a:buNone/>
                      </a:pP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tc>
                  <a:txBody>
                    <a:bodyPr/>
                    <a:lstStyle/>
                    <a:p>
                      <a:pPr marL="0" marR="0" lvl="0" indent="0" algn="ctr" rtl="0">
                        <a:spcBef>
                          <a:spcPts val="0"/>
                        </a:spcBef>
                        <a:spcAft>
                          <a:spcPts val="0"/>
                        </a:spcAft>
                        <a:buNone/>
                      </a:pPr>
                      <a:r>
                        <a:rPr lang="en-US" sz="1700" u="none" strike="noStrike" cap="none">
                          <a:latin typeface="Calibri"/>
                          <a:ea typeface="Calibri"/>
                          <a:cs typeface="Calibri"/>
                          <a:sym typeface="Calibri"/>
                        </a:rPr>
                        <a:t> </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tc>
                  <a:txBody>
                    <a:bodyPr/>
                    <a:lstStyle/>
                    <a:p>
                      <a:pPr marL="0" marR="0" lvl="0" indent="0" algn="ctr" rtl="0">
                        <a:spcBef>
                          <a:spcPts val="0"/>
                        </a:spcBef>
                        <a:spcAft>
                          <a:spcPts val="0"/>
                        </a:spcAft>
                        <a:buNone/>
                      </a:pPr>
                      <a:r>
                        <a:rPr lang="en-US" sz="1700" u="none" strike="noStrike" cap="none">
                          <a:latin typeface="Calibri"/>
                          <a:ea typeface="Calibri"/>
                          <a:cs typeface="Calibri"/>
                          <a:sym typeface="Calibri"/>
                        </a:rPr>
                        <a:t> </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extLst>
                  <a:ext uri="{0D108BD9-81ED-4DB2-BD59-A6C34878D82A}">
                    <a16:rowId xmlns:a16="http://schemas.microsoft.com/office/drawing/2014/main" val="10001"/>
                  </a:ext>
                </a:extLst>
              </a:tr>
              <a:tr h="402775">
                <a:tc>
                  <a:txBody>
                    <a:bodyPr/>
                    <a:lstStyle/>
                    <a:p>
                      <a:pPr marL="0" marR="0" lvl="0" indent="0" algn="l" rtl="0">
                        <a:spcBef>
                          <a:spcPts val="0"/>
                        </a:spcBef>
                        <a:spcAft>
                          <a:spcPts val="0"/>
                        </a:spcAft>
                        <a:buNone/>
                      </a:pPr>
                      <a:r>
                        <a:rPr lang="en-US" sz="1700" b="1" u="none" strike="noStrike" cap="none">
                          <a:latin typeface="Calibri"/>
                          <a:ea typeface="Calibri"/>
                          <a:cs typeface="Calibri"/>
                          <a:sym typeface="Calibri"/>
                        </a:rPr>
                        <a:t>Standardized Weights &amp; Measures</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BF5"/>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BF5"/>
                    </a:solidFill>
                  </a:tcPr>
                </a:tc>
                <a:tc>
                  <a:txBody>
                    <a:bodyPr/>
                    <a:lstStyle/>
                    <a:p>
                      <a:pPr marL="0" marR="0" lvl="0" indent="0" algn="ctr" rtl="0">
                        <a:spcBef>
                          <a:spcPts val="0"/>
                        </a:spcBef>
                        <a:spcAft>
                          <a:spcPts val="0"/>
                        </a:spcAft>
                        <a:buNone/>
                      </a:pPr>
                      <a:r>
                        <a:rPr lang="en-US" sz="1700" u="none" strike="noStrike" cap="none">
                          <a:latin typeface="Calibri"/>
                          <a:ea typeface="Calibri"/>
                          <a:cs typeface="Calibri"/>
                          <a:sym typeface="Calibri"/>
                        </a:rPr>
                        <a:t> </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BF5"/>
                    </a:solidFill>
                  </a:tcPr>
                </a:tc>
                <a:extLst>
                  <a:ext uri="{0D108BD9-81ED-4DB2-BD59-A6C34878D82A}">
                    <a16:rowId xmlns:a16="http://schemas.microsoft.com/office/drawing/2014/main" val="10002"/>
                  </a:ext>
                </a:extLst>
              </a:tr>
              <a:tr h="402775">
                <a:tc>
                  <a:txBody>
                    <a:bodyPr/>
                    <a:lstStyle/>
                    <a:p>
                      <a:pPr marL="0" marR="0" lvl="0" indent="0" algn="l" rtl="0">
                        <a:spcBef>
                          <a:spcPts val="0"/>
                        </a:spcBef>
                        <a:spcAft>
                          <a:spcPts val="0"/>
                        </a:spcAft>
                        <a:buNone/>
                      </a:pPr>
                      <a:r>
                        <a:rPr lang="en-US" sz="1700" b="1" u="none" strike="noStrike" cap="none">
                          <a:latin typeface="Calibri"/>
                          <a:ea typeface="Calibri"/>
                          <a:cs typeface="Calibri"/>
                          <a:sym typeface="Calibri"/>
                        </a:rPr>
                        <a:t>The Persian Alphabet</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tc>
                  <a:txBody>
                    <a:bodyPr/>
                    <a:lstStyle/>
                    <a:p>
                      <a:pPr marL="0" marR="0" lvl="0" indent="0" algn="ctr" rtl="0">
                        <a:spcBef>
                          <a:spcPts val="0"/>
                        </a:spcBef>
                        <a:spcAft>
                          <a:spcPts val="0"/>
                        </a:spcAft>
                        <a:buNone/>
                      </a:pPr>
                      <a:r>
                        <a:rPr lang="en-US" sz="1700" u="none" strike="noStrike" cap="none">
                          <a:latin typeface="Calibri"/>
                          <a:ea typeface="Calibri"/>
                          <a:cs typeface="Calibri"/>
                          <a:sym typeface="Calibri"/>
                        </a:rPr>
                        <a:t> </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extLst>
                  <a:ext uri="{0D108BD9-81ED-4DB2-BD59-A6C34878D82A}">
                    <a16:rowId xmlns:a16="http://schemas.microsoft.com/office/drawing/2014/main" val="10003"/>
                  </a:ext>
                </a:extLst>
              </a:tr>
              <a:tr h="402775">
                <a:tc>
                  <a:txBody>
                    <a:bodyPr/>
                    <a:lstStyle/>
                    <a:p>
                      <a:pPr marL="0" marR="0" lvl="0" indent="0" algn="l" rtl="0">
                        <a:spcBef>
                          <a:spcPts val="0"/>
                        </a:spcBef>
                        <a:spcAft>
                          <a:spcPts val="0"/>
                        </a:spcAft>
                        <a:buNone/>
                      </a:pPr>
                      <a:r>
                        <a:rPr lang="en-US" sz="1700" b="1" u="none" strike="noStrike" cap="none">
                          <a:latin typeface="Calibri"/>
                          <a:ea typeface="Calibri"/>
                          <a:cs typeface="Calibri"/>
                          <a:sym typeface="Calibri"/>
                        </a:rPr>
                        <a:t>The Royal Road</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BF5"/>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BF5"/>
                    </a:solidFill>
                  </a:tcPr>
                </a:tc>
                <a:tc>
                  <a:txBody>
                    <a:bodyPr/>
                    <a:lstStyle/>
                    <a:p>
                      <a:pPr marL="0" marR="0" lvl="0" indent="0" algn="ctr" rtl="0">
                        <a:spcBef>
                          <a:spcPts val="0"/>
                        </a:spcBef>
                        <a:spcAft>
                          <a:spcPts val="0"/>
                        </a:spcAft>
                        <a:buNone/>
                      </a:pPr>
                      <a:r>
                        <a:rPr lang="en-US" sz="1700" u="none" strike="noStrike" cap="none">
                          <a:latin typeface="Calibri"/>
                          <a:ea typeface="Calibri"/>
                          <a:cs typeface="Calibri"/>
                          <a:sym typeface="Calibri"/>
                        </a:rPr>
                        <a:t> </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BF5"/>
                    </a:solidFill>
                  </a:tcPr>
                </a:tc>
                <a:extLst>
                  <a:ext uri="{0D108BD9-81ED-4DB2-BD59-A6C34878D82A}">
                    <a16:rowId xmlns:a16="http://schemas.microsoft.com/office/drawing/2014/main" val="10004"/>
                  </a:ext>
                </a:extLst>
              </a:tr>
              <a:tr h="402775">
                <a:tc>
                  <a:txBody>
                    <a:bodyPr/>
                    <a:lstStyle/>
                    <a:p>
                      <a:pPr marL="0" marR="0" lvl="0" indent="0" algn="l" rtl="0">
                        <a:spcBef>
                          <a:spcPts val="0"/>
                        </a:spcBef>
                        <a:spcAft>
                          <a:spcPts val="0"/>
                        </a:spcAft>
                        <a:buNone/>
                      </a:pPr>
                      <a:r>
                        <a:rPr lang="en-US" sz="1700" b="1" u="none" strike="noStrike" cap="none">
                          <a:latin typeface="Calibri"/>
                          <a:ea typeface="Calibri"/>
                          <a:cs typeface="Calibri"/>
                          <a:sym typeface="Calibri"/>
                        </a:rPr>
                        <a:t>Darius’ Canals</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tc>
                  <a:txBody>
                    <a:bodyPr/>
                    <a:lstStyle/>
                    <a:p>
                      <a:pPr marL="0" marR="0" lvl="0" indent="0" algn="ctr" rtl="0">
                        <a:spcBef>
                          <a:spcPts val="0"/>
                        </a:spcBef>
                        <a:spcAft>
                          <a:spcPts val="0"/>
                        </a:spcAft>
                        <a:buNone/>
                      </a:pPr>
                      <a:r>
                        <a:rPr lang="en-US" sz="1700" u="none" strike="noStrike" cap="none">
                          <a:latin typeface="Calibri"/>
                          <a:ea typeface="Calibri"/>
                          <a:cs typeface="Calibri"/>
                          <a:sym typeface="Calibri"/>
                        </a:rPr>
                        <a:t> </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extLst>
                  <a:ext uri="{0D108BD9-81ED-4DB2-BD59-A6C34878D82A}">
                    <a16:rowId xmlns:a16="http://schemas.microsoft.com/office/drawing/2014/main" val="10005"/>
                  </a:ext>
                </a:extLst>
              </a:tr>
              <a:tr h="539325">
                <a:tc>
                  <a:txBody>
                    <a:bodyPr/>
                    <a:lstStyle/>
                    <a:p>
                      <a:pPr marL="0" marR="0" lvl="0" indent="0" algn="l" rtl="0">
                        <a:spcBef>
                          <a:spcPts val="0"/>
                        </a:spcBef>
                        <a:spcAft>
                          <a:spcPts val="0"/>
                        </a:spcAft>
                        <a:buNone/>
                      </a:pPr>
                      <a:r>
                        <a:rPr lang="en-US" sz="1700" b="1" u="none" strike="noStrike" cap="none">
                          <a:latin typeface="Calibri"/>
                          <a:ea typeface="Calibri"/>
                          <a:cs typeface="Calibri"/>
                          <a:sym typeface="Calibri"/>
                        </a:rPr>
                        <a:t>Religion Tolerance</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BF5"/>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BF5"/>
                    </a:solidFill>
                  </a:tcPr>
                </a:tc>
                <a:tc>
                  <a:txBody>
                    <a:bodyPr/>
                    <a:lstStyle/>
                    <a:p>
                      <a:pPr marL="0" marR="0" lvl="0" indent="0" algn="ctr" rtl="0">
                        <a:spcBef>
                          <a:spcPts val="0"/>
                        </a:spcBef>
                        <a:spcAft>
                          <a:spcPts val="0"/>
                        </a:spcAft>
                        <a:buNone/>
                      </a:pPr>
                      <a:r>
                        <a:rPr lang="en-US" sz="1700" u="none" strike="noStrike" cap="none">
                          <a:latin typeface="Calibri"/>
                          <a:ea typeface="Calibri"/>
                          <a:cs typeface="Calibri"/>
                          <a:sym typeface="Calibri"/>
                        </a:rPr>
                        <a:t> </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BF5"/>
                    </a:solidFill>
                  </a:tcPr>
                </a:tc>
                <a:extLst>
                  <a:ext uri="{0D108BD9-81ED-4DB2-BD59-A6C34878D82A}">
                    <a16:rowId xmlns:a16="http://schemas.microsoft.com/office/drawing/2014/main" val="10006"/>
                  </a:ext>
                </a:extLst>
              </a:tr>
              <a:tr h="402775">
                <a:tc>
                  <a:txBody>
                    <a:bodyPr/>
                    <a:lstStyle/>
                    <a:p>
                      <a:pPr marL="0" marR="0" lvl="0" indent="0" algn="l" rtl="0">
                        <a:spcBef>
                          <a:spcPts val="0"/>
                        </a:spcBef>
                        <a:spcAft>
                          <a:spcPts val="0"/>
                        </a:spcAft>
                        <a:buNone/>
                      </a:pPr>
                      <a:r>
                        <a:rPr lang="en-US" sz="1700" b="1" u="none" strike="noStrike" cap="none">
                          <a:latin typeface="Calibri"/>
                          <a:ea typeface="Calibri"/>
                          <a:cs typeface="Calibri"/>
                          <a:sym typeface="Calibri"/>
                        </a:rPr>
                        <a:t>Bodies of Law</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tc>
                  <a:txBody>
                    <a:bodyPr/>
                    <a:lstStyle/>
                    <a:p>
                      <a:pPr marL="0" marR="0" lvl="0" indent="0" algn="ctr" rtl="0">
                        <a:spcBef>
                          <a:spcPts val="0"/>
                        </a:spcBef>
                        <a:spcAft>
                          <a:spcPts val="0"/>
                        </a:spcAft>
                        <a:buNone/>
                      </a:pPr>
                      <a:r>
                        <a:rPr lang="en-US" sz="1700" u="none" strike="noStrike" cap="none">
                          <a:latin typeface="Calibri"/>
                          <a:ea typeface="Calibri"/>
                          <a:cs typeface="Calibri"/>
                          <a:sym typeface="Calibri"/>
                        </a:rPr>
                        <a:t> </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extLst>
                  <a:ext uri="{0D108BD9-81ED-4DB2-BD59-A6C34878D82A}">
                    <a16:rowId xmlns:a16="http://schemas.microsoft.com/office/drawing/2014/main" val="10007"/>
                  </a:ext>
                </a:extLst>
              </a:tr>
              <a:tr h="402775">
                <a:tc>
                  <a:txBody>
                    <a:bodyPr/>
                    <a:lstStyle/>
                    <a:p>
                      <a:pPr marL="0" marR="0" lvl="0" indent="0" algn="l" rtl="0">
                        <a:spcBef>
                          <a:spcPts val="0"/>
                        </a:spcBef>
                        <a:spcAft>
                          <a:spcPts val="0"/>
                        </a:spcAft>
                        <a:buNone/>
                      </a:pPr>
                      <a:r>
                        <a:rPr lang="en-US" sz="1700" b="1" u="none" strike="noStrike" cap="none">
                          <a:latin typeface="Calibri"/>
                          <a:ea typeface="Calibri"/>
                          <a:cs typeface="Calibri"/>
                          <a:sym typeface="Calibri"/>
                        </a:rPr>
                        <a:t>Building Projects – Persepolis</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BF5"/>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BF5"/>
                    </a:solidFill>
                  </a:tcPr>
                </a:tc>
                <a:tc>
                  <a:txBody>
                    <a:bodyPr/>
                    <a:lstStyle/>
                    <a:p>
                      <a:pPr marL="0" marR="0" lvl="0" indent="0" algn="ctr" rtl="0">
                        <a:spcBef>
                          <a:spcPts val="0"/>
                        </a:spcBef>
                        <a:spcAft>
                          <a:spcPts val="0"/>
                        </a:spcAft>
                        <a:buNone/>
                      </a:pPr>
                      <a:r>
                        <a:rPr lang="en-US" sz="1700" u="none" strike="noStrike" cap="none">
                          <a:latin typeface="Calibri"/>
                          <a:ea typeface="Calibri"/>
                          <a:cs typeface="Calibri"/>
                          <a:sym typeface="Calibri"/>
                        </a:rPr>
                        <a:t> </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BF5"/>
                    </a:solidFill>
                  </a:tcPr>
                </a:tc>
                <a:extLst>
                  <a:ext uri="{0D108BD9-81ED-4DB2-BD59-A6C34878D82A}">
                    <a16:rowId xmlns:a16="http://schemas.microsoft.com/office/drawing/2014/main" val="10008"/>
                  </a:ext>
                </a:extLst>
              </a:tr>
              <a:tr h="402775">
                <a:tc>
                  <a:txBody>
                    <a:bodyPr/>
                    <a:lstStyle/>
                    <a:p>
                      <a:pPr marL="0" marR="0" lvl="0" indent="0" algn="l" rtl="0">
                        <a:spcBef>
                          <a:spcPts val="0"/>
                        </a:spcBef>
                        <a:spcAft>
                          <a:spcPts val="0"/>
                        </a:spcAft>
                        <a:buNone/>
                      </a:pPr>
                      <a:r>
                        <a:rPr lang="en-US" sz="1700" b="1" u="none" strike="noStrike" cap="none">
                          <a:latin typeface="Calibri"/>
                          <a:ea typeface="Calibri"/>
                          <a:cs typeface="Calibri"/>
                          <a:sym typeface="Calibri"/>
                        </a:rPr>
                        <a:t>Building Projects – Susa</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tc>
                  <a:txBody>
                    <a:bodyPr/>
                    <a:lstStyle/>
                    <a:p>
                      <a:pPr marL="0" lvl="0" indent="0" algn="l" rtl="0">
                        <a:spcBef>
                          <a:spcPts val="0"/>
                        </a:spcBef>
                        <a:spcAft>
                          <a:spcPts val="0"/>
                        </a:spcAft>
                        <a:buNone/>
                      </a:pPr>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tc>
                  <a:txBody>
                    <a:bodyPr/>
                    <a:lstStyle/>
                    <a:p>
                      <a:pPr marL="0" marR="0" lvl="0" indent="0" algn="ctr" rtl="0">
                        <a:spcBef>
                          <a:spcPts val="0"/>
                        </a:spcBef>
                        <a:spcAft>
                          <a:spcPts val="0"/>
                        </a:spcAft>
                        <a:buNone/>
                      </a:pPr>
                      <a:r>
                        <a:rPr lang="en-US" sz="1700" u="none" strike="noStrike" cap="none">
                          <a:latin typeface="Calibri"/>
                          <a:ea typeface="Calibri"/>
                          <a:cs typeface="Calibri"/>
                          <a:sym typeface="Calibri"/>
                        </a:rPr>
                        <a:t> </a:t>
                      </a:r>
                      <a:endParaRPr sz="1700" u="none" strike="noStrike" cap="none">
                        <a:latin typeface="Arial"/>
                        <a:ea typeface="Arial"/>
                        <a:cs typeface="Arial"/>
                        <a:sym typeface="Arial"/>
                      </a:endParaRPr>
                    </a:p>
                  </a:txBody>
                  <a:tcPr marL="66500" marR="66500" marT="7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5EA"/>
                    </a:solidFill>
                  </a:tcPr>
                </a:tc>
                <a:extLst>
                  <a:ext uri="{0D108BD9-81ED-4DB2-BD59-A6C34878D82A}">
                    <a16:rowId xmlns:a16="http://schemas.microsoft.com/office/drawing/2014/main" val="10009"/>
                  </a:ext>
                </a:extLst>
              </a:tr>
            </a:tbl>
          </a:graphicData>
        </a:graphic>
      </p:graphicFrame>
      <p:pic>
        <p:nvPicPr>
          <p:cNvPr id="98" name="Google Shape;98;p14"/>
          <p:cNvPicPr preferRelativeResize="0"/>
          <p:nvPr/>
        </p:nvPicPr>
        <p:blipFill rotWithShape="1">
          <a:blip r:embed="rId3">
            <a:alphaModFix/>
          </a:blip>
          <a:srcRect/>
          <a:stretch/>
        </p:blipFill>
        <p:spPr>
          <a:xfrm>
            <a:off x="6929438" y="5343525"/>
            <a:ext cx="9525" cy="9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5"/>
          <p:cNvSpPr/>
          <p:nvPr/>
        </p:nvSpPr>
        <p:spPr>
          <a:xfrm>
            <a:off x="10492722" y="0"/>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105" name="Google Shape;105;p15"/>
          <p:cNvSpPr/>
          <p:nvPr/>
        </p:nvSpPr>
        <p:spPr>
          <a:xfrm>
            <a:off x="769938" y="462756"/>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Darius the Great - </a:t>
            </a:r>
            <a:r>
              <a:rPr lang="en-US" sz="1200" b="1" i="0" u="none" strike="noStrike" cap="none">
                <a:solidFill>
                  <a:schemeClr val="dk1"/>
                </a:solidFill>
                <a:latin typeface="Arial"/>
                <a:ea typeface="Arial"/>
                <a:cs typeface="Arial"/>
                <a:sym typeface="Arial"/>
              </a:rPr>
              <a:t>Engineering and Administrative Accomplishments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106" name="Google Shape;106;p15"/>
          <p:cNvPicPr preferRelativeResize="0"/>
          <p:nvPr/>
        </p:nvPicPr>
        <p:blipFill rotWithShape="1">
          <a:blip r:embed="rId3">
            <a:alphaModFix/>
          </a:blip>
          <a:srcRect/>
          <a:stretch/>
        </p:blipFill>
        <p:spPr>
          <a:xfrm>
            <a:off x="8231187" y="1269155"/>
            <a:ext cx="3646285" cy="3335817"/>
          </a:xfrm>
          <a:prstGeom prst="rect">
            <a:avLst/>
          </a:prstGeom>
          <a:noFill/>
          <a:ln>
            <a:noFill/>
          </a:ln>
        </p:spPr>
      </p:pic>
      <p:sp>
        <p:nvSpPr>
          <p:cNvPr id="107" name="Google Shape;107;p15"/>
          <p:cNvSpPr txBox="1"/>
          <p:nvPr/>
        </p:nvSpPr>
        <p:spPr>
          <a:xfrm>
            <a:off x="9098807" y="4795095"/>
            <a:ext cx="2063750" cy="52683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An </a:t>
            </a:r>
            <a:r>
              <a:rPr lang="en-US" sz="14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Achaemenid</a:t>
            </a:r>
            <a:r>
              <a:rPr lang="en-US" sz="1400" b="0" i="0" u="none" strike="noStrike" cap="none">
                <a:solidFill>
                  <a:schemeClr val="dk1"/>
                </a:solidFill>
                <a:latin typeface="Arial"/>
                <a:ea typeface="Arial"/>
                <a:cs typeface="Arial"/>
                <a:sym typeface="Arial"/>
              </a:rPr>
              <a:t> daric</a:t>
            </a:r>
            <a:endParaRPr sz="1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4th century BC.</a:t>
            </a:r>
            <a:endParaRPr sz="3200" b="0" i="0" u="none" strike="noStrike" cap="none">
              <a:solidFill>
                <a:schemeClr val="dk1"/>
              </a:solidFill>
              <a:latin typeface="Arial"/>
              <a:ea typeface="Arial"/>
              <a:cs typeface="Arial"/>
              <a:sym typeface="Arial"/>
            </a:endParaRPr>
          </a:p>
        </p:txBody>
      </p:sp>
      <p:sp>
        <p:nvSpPr>
          <p:cNvPr id="108" name="Google Shape;108;p15"/>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15"/>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15"/>
          <p:cNvSpPr/>
          <p:nvPr/>
        </p:nvSpPr>
        <p:spPr>
          <a:xfrm>
            <a:off x="314528" y="977664"/>
            <a:ext cx="7739974" cy="528606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Coinage</a:t>
            </a:r>
            <a:endParaRPr/>
          </a:p>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Earlier satraps would mint their own coin.  Darius considered right of coinage as an exclusively royal prerogative.  He established the daric to be used throughout the Persian Empire. </a:t>
            </a:r>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t>
            </a: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It was a gold coin (purity of 95.83%) weighing ~8.4 grams.  It bore the image of the Persian king, or a great </a:t>
            </a:r>
            <a:r>
              <a:rPr lang="en-US" sz="1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warrior</a:t>
            </a:r>
            <a:r>
              <a:rPr lang="en-US" sz="1800" b="0" i="0" u="none" strike="noStrike" cap="none">
                <a:solidFill>
                  <a:schemeClr val="dk1"/>
                </a:solidFill>
                <a:latin typeface="Arial"/>
                <a:ea typeface="Arial"/>
                <a:cs typeface="Arial"/>
                <a:sym typeface="Arial"/>
              </a:rPr>
              <a:t> armed with a </a:t>
            </a:r>
            <a:r>
              <a:rPr lang="en-US" sz="18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bow</a:t>
            </a:r>
            <a:r>
              <a:rPr lang="en-US" sz="1800" b="0" i="0" u="none" strike="noStrike" cap="none">
                <a:solidFill>
                  <a:schemeClr val="dk1"/>
                </a:solidFill>
                <a:latin typeface="Arial"/>
                <a:ea typeface="Arial"/>
                <a:cs typeface="Arial"/>
                <a:sym typeface="Arial"/>
              </a:rPr>
              <a:t> and </a:t>
            </a:r>
            <a:r>
              <a:rPr lang="en-US" sz="18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arrow</a:t>
            </a:r>
            <a:r>
              <a:rPr lang="en-US" sz="1800" b="0" i="0" u="none" strike="noStrike" cap="none">
                <a:solidFill>
                  <a:schemeClr val="dk1"/>
                </a:solidFill>
                <a:latin typeface="Arial"/>
                <a:ea typeface="Arial"/>
                <a:cs typeface="Arial"/>
                <a:sym typeface="Arial"/>
              </a:rPr>
              <a:t>, but who is depicted is not known for sure. In the ancient times, it was nicknamed "the archer". For instance, Spartan King Agesilaus, said that he had been driven out of Asia by thirty thousand archers, referring to the bribes distributed by the Persian King.</a:t>
            </a:r>
            <a:endParaRPr/>
          </a:p>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The coin was used until </a:t>
            </a:r>
            <a:r>
              <a:rPr lang="en-US" sz="18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Alexander the Great</a:t>
            </a:r>
            <a:r>
              <a:rPr lang="en-US" sz="1800" b="0" i="0" u="none" strike="noStrike" cap="none">
                <a:solidFill>
                  <a:schemeClr val="dk1"/>
                </a:solidFill>
                <a:latin typeface="Arial"/>
                <a:ea typeface="Arial"/>
                <a:cs typeface="Arial"/>
                <a:sym typeface="Arial"/>
              </a:rPr>
              <a:t>'s invasion in </a:t>
            </a:r>
            <a:r>
              <a:rPr lang="en-US" sz="1800" b="0" i="0" u="sng" strike="noStrike" cap="non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330 BC</a:t>
            </a:r>
            <a:r>
              <a:rPr lang="en-US" sz="1800" b="0" i="0" u="none" strike="noStrike" cap="none">
                <a:solidFill>
                  <a:schemeClr val="dk1"/>
                </a:solidFill>
                <a:latin typeface="Arial"/>
                <a:ea typeface="Arial"/>
                <a:cs typeface="Arial"/>
                <a:sym typeface="Arial"/>
              </a:rPr>
              <a:t> when they were melted down and re-coined for Alexander. This is believed to be the main reason for their rarity despite their widespread usage at the time.</a:t>
            </a:r>
            <a:endParaRPr/>
          </a:p>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Some, such as the Ancient Greeks, believed that this coin's name is derived from the name </a:t>
            </a:r>
            <a:r>
              <a:rPr lang="en-US" sz="1800" b="0"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Darius</a:t>
            </a:r>
            <a:r>
              <a:rPr lang="en-US" sz="1800" b="0" i="0" u="none" strike="noStrike" cap="none">
                <a:solidFill>
                  <a:schemeClr val="dk1"/>
                </a:solidFill>
                <a:latin typeface="Arial"/>
                <a:ea typeface="Arial"/>
                <a:cs typeface="Arial"/>
                <a:sym typeface="Arial"/>
              </a:rPr>
              <a:t>. But, in reality, it appears to be derived from a Persian word meaning "gold"; in Middle Persian it is called </a:t>
            </a:r>
            <a:r>
              <a:rPr lang="en-US" sz="1800" b="0" i="1" u="none" strike="noStrike" cap="none">
                <a:solidFill>
                  <a:schemeClr val="dk1"/>
                </a:solidFill>
                <a:latin typeface="Arial"/>
                <a:ea typeface="Arial"/>
                <a:cs typeface="Arial"/>
                <a:sym typeface="Arial"/>
              </a:rPr>
              <a:t>zarig</a:t>
            </a:r>
            <a:r>
              <a:rPr lang="en-US" sz="1800" b="0" i="0" u="none" strike="noStrike" cap="none">
                <a:solidFill>
                  <a:schemeClr val="dk1"/>
                </a:solidFill>
                <a:latin typeface="Arial"/>
                <a:ea typeface="Arial"/>
                <a:cs typeface="Arial"/>
                <a:sym typeface="Arial"/>
              </a:rPr>
              <a:t>.</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p:nvPr/>
        </p:nvSpPr>
        <p:spPr>
          <a:xfrm>
            <a:off x="10492722" y="0"/>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116" name="Google Shape;116;p16"/>
          <p:cNvSpPr/>
          <p:nvPr/>
        </p:nvSpPr>
        <p:spPr>
          <a:xfrm>
            <a:off x="769938" y="462756"/>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Darius the Great - </a:t>
            </a:r>
            <a:r>
              <a:rPr lang="en-US" sz="1200" b="1" i="0" u="none" strike="noStrike" cap="none">
                <a:solidFill>
                  <a:schemeClr val="dk1"/>
                </a:solidFill>
                <a:latin typeface="Arial"/>
                <a:ea typeface="Arial"/>
                <a:cs typeface="Arial"/>
                <a:sym typeface="Arial"/>
              </a:rPr>
              <a:t>Engineering and Administrative Accomplishments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17" name="Google Shape;117;p16"/>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p:cNvSpPr/>
          <p:nvPr/>
        </p:nvSpPr>
        <p:spPr>
          <a:xfrm>
            <a:off x="3962400" y="897165"/>
            <a:ext cx="7824744" cy="345479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Standardized Weights and Measures</a:t>
            </a:r>
            <a:endParaRPr/>
          </a:p>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The </a:t>
            </a:r>
            <a:r>
              <a:rPr lang="en-US" sz="1800" b="0" i="1" u="none" strike="noStrike" cap="none">
                <a:solidFill>
                  <a:schemeClr val="dk1"/>
                </a:solidFill>
                <a:latin typeface="Arial"/>
                <a:ea typeface="Arial"/>
                <a:cs typeface="Arial"/>
                <a:sym typeface="Arial"/>
              </a:rPr>
              <a:t>shekel</a:t>
            </a:r>
            <a:r>
              <a:rPr lang="en-US" sz="1800" b="0" i="0" u="none" strike="noStrike" cap="none">
                <a:solidFill>
                  <a:schemeClr val="dk1"/>
                </a:solidFill>
                <a:latin typeface="Arial"/>
                <a:ea typeface="Arial"/>
                <a:cs typeface="Arial"/>
                <a:sym typeface="Arial"/>
              </a:rPr>
              <a:t> was a common unit of weight in the ancient Middle East before Darius I.  However, Darius enforced strict standardization of the weights and measures throughout the empire to ensure fair and simplified commerce and trade. </a:t>
            </a:r>
            <a:endParaRPr/>
          </a:p>
          <a:p>
            <a:pPr marL="0" marR="0" lvl="0" indent="0" algn="l" rtl="0">
              <a:lnSpc>
                <a:spcPct val="100000"/>
              </a:lnSpc>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Around 515 BC, Darius I established the Babylonian shekel as the standard and set the weight to 8.40 grams. This is in fact the key unit for understanding the ancient systems of weight, forming part of a sexagesimal table below.</a:t>
            </a: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chemeClr val="dk1"/>
              </a:solidFill>
              <a:latin typeface="Arial"/>
              <a:ea typeface="Arial"/>
              <a:cs typeface="Arial"/>
              <a:sym typeface="Arial"/>
            </a:endParaRPr>
          </a:p>
        </p:txBody>
      </p:sp>
      <p:pic>
        <p:nvPicPr>
          <p:cNvPr id="120" name="Google Shape;120;p16"/>
          <p:cNvPicPr preferRelativeResize="0"/>
          <p:nvPr/>
        </p:nvPicPr>
        <p:blipFill rotWithShape="1">
          <a:blip r:embed="rId3">
            <a:alphaModFix/>
          </a:blip>
          <a:srcRect/>
          <a:stretch/>
        </p:blipFill>
        <p:spPr>
          <a:xfrm>
            <a:off x="4846255" y="4069558"/>
            <a:ext cx="6232525" cy="2408238"/>
          </a:xfrm>
          <a:prstGeom prst="rect">
            <a:avLst/>
          </a:prstGeom>
          <a:noFill/>
          <a:ln>
            <a:noFill/>
          </a:ln>
        </p:spPr>
      </p:pic>
      <p:sp>
        <p:nvSpPr>
          <p:cNvPr id="121" name="Google Shape;121;p16"/>
          <p:cNvSpPr/>
          <p:nvPr/>
        </p:nvSpPr>
        <p:spPr>
          <a:xfrm>
            <a:off x="0" y="2865438"/>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122" name="Google Shape;122;p16" descr="A picture containing diagram&#10;&#10;Description automatically generated"/>
          <p:cNvPicPr preferRelativeResize="0"/>
          <p:nvPr/>
        </p:nvPicPr>
        <p:blipFill rotWithShape="1">
          <a:blip r:embed="rId4">
            <a:alphaModFix/>
          </a:blip>
          <a:srcRect/>
          <a:stretch/>
        </p:blipFill>
        <p:spPr>
          <a:xfrm>
            <a:off x="626061" y="897165"/>
            <a:ext cx="3107073" cy="3095397"/>
          </a:xfrm>
          <a:prstGeom prst="rect">
            <a:avLst/>
          </a:prstGeom>
          <a:noFill/>
          <a:ln>
            <a:noFill/>
          </a:ln>
        </p:spPr>
      </p:pic>
      <p:sp>
        <p:nvSpPr>
          <p:cNvPr id="123" name="Google Shape;123;p16"/>
          <p:cNvSpPr txBox="1"/>
          <p:nvPr/>
        </p:nvSpPr>
        <p:spPr>
          <a:xfrm>
            <a:off x="525864" y="3972842"/>
            <a:ext cx="3612027"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Pyramidal weight </a:t>
            </a:r>
            <a:endParaRPr/>
          </a:p>
          <a:p>
            <a:pPr marL="0" marR="0" lvl="0" indent="0" algn="ctr" rtl="0">
              <a:spcBef>
                <a:spcPts val="0"/>
              </a:spcBef>
              <a:spcAft>
                <a:spcPts val="0"/>
              </a:spcAft>
              <a:buNone/>
            </a:pPr>
            <a:r>
              <a:rPr lang="en-US" sz="1800" b="1">
                <a:solidFill>
                  <a:schemeClr val="dk1"/>
                </a:solidFill>
                <a:latin typeface="Arial"/>
                <a:ea typeface="Arial"/>
                <a:cs typeface="Arial"/>
                <a:sym typeface="Arial"/>
              </a:rPr>
              <a:t>in polished diorite</a:t>
            </a:r>
            <a:endParaRPr sz="36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US" sz="1600">
                <a:solidFill>
                  <a:schemeClr val="dk1"/>
                </a:solidFill>
                <a:latin typeface="Arial"/>
                <a:ea typeface="Arial"/>
                <a:cs typeface="Arial"/>
                <a:sym typeface="Arial"/>
              </a:rPr>
              <a:t>Inscribed in Old Persian, </a:t>
            </a:r>
            <a:endParaRPr/>
          </a:p>
          <a:p>
            <a:pPr marL="0" marR="0" lvl="0" indent="0" algn="ctr" rtl="0">
              <a:spcBef>
                <a:spcPts val="0"/>
              </a:spcBef>
              <a:spcAft>
                <a:spcPts val="0"/>
              </a:spcAft>
              <a:buNone/>
            </a:pPr>
            <a:r>
              <a:rPr lang="en-US" sz="1600">
                <a:solidFill>
                  <a:schemeClr val="dk1"/>
                </a:solidFill>
                <a:latin typeface="Arial"/>
                <a:ea typeface="Arial"/>
                <a:cs typeface="Arial"/>
                <a:sym typeface="Arial"/>
              </a:rPr>
              <a:t>Elamite and Babylonian, </a:t>
            </a:r>
            <a:endParaRPr/>
          </a:p>
          <a:p>
            <a:pPr marL="0" marR="0" lvl="0" indent="0" algn="ctr" rtl="0">
              <a:spcBef>
                <a:spcPts val="0"/>
              </a:spcBef>
              <a:spcAft>
                <a:spcPts val="0"/>
              </a:spcAft>
              <a:buNone/>
            </a:pPr>
            <a:endParaRPr sz="1600">
              <a:solidFill>
                <a:schemeClr val="dk1"/>
              </a:solidFill>
              <a:latin typeface="Arial"/>
              <a:ea typeface="Arial"/>
              <a:cs typeface="Arial"/>
              <a:sym typeface="Arial"/>
            </a:endParaRPr>
          </a:p>
          <a:p>
            <a:pPr marL="0" marR="0" lvl="0" indent="0" algn="ctr" rtl="0">
              <a:spcBef>
                <a:spcPts val="0"/>
              </a:spcBef>
              <a:spcAft>
                <a:spcPts val="0"/>
              </a:spcAft>
              <a:buNone/>
            </a:pPr>
            <a:r>
              <a:rPr lang="en-US" sz="1600">
                <a:solidFill>
                  <a:schemeClr val="dk1"/>
                </a:solidFill>
                <a:latin typeface="Arial"/>
                <a:ea typeface="Arial"/>
                <a:cs typeface="Arial"/>
                <a:sym typeface="Arial"/>
              </a:rPr>
              <a:t>“2 karsha. </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US" sz="1600">
                <a:solidFill>
                  <a:schemeClr val="dk1"/>
                </a:solidFill>
                <a:latin typeface="Arial"/>
                <a:ea typeface="Arial"/>
                <a:cs typeface="Arial"/>
                <a:sym typeface="Arial"/>
              </a:rPr>
              <a:t>I am Darius, the great king, the son of Hystaspes, an Achaemenian.”</a:t>
            </a: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p:nvPr/>
        </p:nvSpPr>
        <p:spPr>
          <a:xfrm>
            <a:off x="10492722" y="0"/>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129" name="Google Shape;129;p17"/>
          <p:cNvSpPr/>
          <p:nvPr/>
        </p:nvSpPr>
        <p:spPr>
          <a:xfrm>
            <a:off x="769938" y="462756"/>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Darius the Great - </a:t>
            </a:r>
            <a:r>
              <a:rPr lang="en-US" sz="1200" b="1" i="0" u="none" strike="noStrike" cap="none">
                <a:solidFill>
                  <a:schemeClr val="dk1"/>
                </a:solidFill>
                <a:latin typeface="Arial"/>
                <a:ea typeface="Arial"/>
                <a:cs typeface="Arial"/>
                <a:sym typeface="Arial"/>
              </a:rPr>
              <a:t>Engineering and Administrative Accomplishments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30" name="Google Shape;130;p17"/>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7"/>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2" name="Google Shape;132;p17"/>
          <p:cNvPicPr preferRelativeResize="0"/>
          <p:nvPr/>
        </p:nvPicPr>
        <p:blipFill rotWithShape="1">
          <a:blip r:embed="rId3">
            <a:alphaModFix/>
          </a:blip>
          <a:srcRect/>
          <a:stretch/>
        </p:blipFill>
        <p:spPr>
          <a:xfrm>
            <a:off x="1039234" y="862075"/>
            <a:ext cx="2669684" cy="4079864"/>
          </a:xfrm>
          <a:prstGeom prst="rect">
            <a:avLst/>
          </a:prstGeom>
          <a:noFill/>
          <a:ln>
            <a:noFill/>
          </a:ln>
        </p:spPr>
      </p:pic>
      <p:pic>
        <p:nvPicPr>
          <p:cNvPr id="133" name="Google Shape;133;p17"/>
          <p:cNvPicPr preferRelativeResize="0"/>
          <p:nvPr/>
        </p:nvPicPr>
        <p:blipFill rotWithShape="1">
          <a:blip r:embed="rId4">
            <a:alphaModFix/>
          </a:blip>
          <a:srcRect/>
          <a:stretch/>
        </p:blipFill>
        <p:spPr>
          <a:xfrm>
            <a:off x="4803561" y="862075"/>
            <a:ext cx="2447532" cy="4126225"/>
          </a:xfrm>
          <a:prstGeom prst="rect">
            <a:avLst/>
          </a:prstGeom>
          <a:noFill/>
          <a:ln>
            <a:noFill/>
          </a:ln>
        </p:spPr>
      </p:pic>
      <p:pic>
        <p:nvPicPr>
          <p:cNvPr id="134" name="Google Shape;134;p17"/>
          <p:cNvPicPr preferRelativeResize="0"/>
          <p:nvPr/>
        </p:nvPicPr>
        <p:blipFill rotWithShape="1">
          <a:blip r:embed="rId5">
            <a:alphaModFix/>
          </a:blip>
          <a:srcRect/>
          <a:stretch/>
        </p:blipFill>
        <p:spPr>
          <a:xfrm>
            <a:off x="8345736" y="862076"/>
            <a:ext cx="2447532" cy="4153270"/>
          </a:xfrm>
          <a:prstGeom prst="rect">
            <a:avLst/>
          </a:prstGeom>
          <a:noFill/>
          <a:ln>
            <a:noFill/>
          </a:ln>
        </p:spPr>
      </p:pic>
      <p:sp>
        <p:nvSpPr>
          <p:cNvPr id="135" name="Google Shape;135;p17"/>
          <p:cNvSpPr/>
          <p:nvPr/>
        </p:nvSpPr>
        <p:spPr>
          <a:xfrm>
            <a:off x="769938" y="5039159"/>
            <a:ext cx="11120582" cy="209288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The Persian Alphabet</a:t>
            </a:r>
            <a:r>
              <a:rPr lang="en-US" sz="1600" b="0" i="0" u="none" strike="noStrike" cap="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The Ancient Persian peoples spoke all types of languages. They originally spoke Old Persian. Old Persian was the language of the Achaemenid court. Old Persian was the administrative language of the early Achaemenian dynasty.  Darius I ordered the making of the Persian Alphabet. which he called 'the </a:t>
            </a:r>
            <a:r>
              <a:rPr lang="en-US" sz="16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Aryan</a:t>
            </a:r>
            <a:r>
              <a:rPr lang="en-US" sz="1600" b="0" i="0" u="none" strike="noStrike" cap="none">
                <a:solidFill>
                  <a:schemeClr val="dk1"/>
                </a:solidFill>
                <a:latin typeface="Arial"/>
                <a:ea typeface="Arial"/>
                <a:cs typeface="Arial"/>
                <a:sym typeface="Arial"/>
              </a:rPr>
              <a:t> script'. It consists of thirty-six signs indicating syllables and eight ideograms for the words 'king', 'country' (2x) 'good', 'god', 'earth', and 'Ahuramazda' (3x). A slanting wedge (</a:t>
            </a:r>
            <a:r>
              <a:rPr lang="en-US" sz="1600" b="1" i="0" u="none" strike="noStrike" cap="none">
                <a:solidFill>
                  <a:schemeClr val="dk1"/>
                </a:solidFill>
                <a:latin typeface="Open Sans ExtraBold"/>
                <a:ea typeface="Open Sans ExtraBold"/>
                <a:cs typeface="Open Sans ExtraBold"/>
                <a:sym typeface="Open Sans ExtraBold"/>
              </a:rPr>
              <a:t>\</a:t>
            </a:r>
            <a:r>
              <a:rPr lang="en-US" sz="1600" b="0" i="0" u="none" strike="noStrike" cap="none">
                <a:solidFill>
                  <a:schemeClr val="dk1"/>
                </a:solidFill>
                <a:latin typeface="Arial"/>
                <a:ea typeface="Arial"/>
                <a:cs typeface="Arial"/>
                <a:sym typeface="Arial"/>
              </a:rPr>
              <a:t>) is used as a word divider. The alphabet was mainly used for royal inscriptions. </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136" name="Google Shape;136;p17"/>
          <p:cNvSpPr/>
          <p:nvPr/>
        </p:nvSpPr>
        <p:spPr>
          <a:xfrm>
            <a:off x="0" y="38100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137" name="Google Shape;137;p17"/>
          <p:cNvSpPr/>
          <p:nvPr/>
        </p:nvSpPr>
        <p:spPr>
          <a:xfrm>
            <a:off x="0" y="72009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p:nvPr/>
        </p:nvSpPr>
        <p:spPr>
          <a:xfrm>
            <a:off x="10492722" y="0"/>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143" name="Google Shape;143;p18"/>
          <p:cNvSpPr/>
          <p:nvPr/>
        </p:nvSpPr>
        <p:spPr>
          <a:xfrm>
            <a:off x="495300" y="416179"/>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Darius the Great - </a:t>
            </a:r>
            <a:r>
              <a:rPr lang="en-US" sz="1200" b="1" i="0" u="none" strike="noStrike" cap="none">
                <a:solidFill>
                  <a:schemeClr val="dk1"/>
                </a:solidFill>
                <a:latin typeface="Arial"/>
                <a:ea typeface="Arial"/>
                <a:cs typeface="Arial"/>
                <a:sym typeface="Arial"/>
              </a:rPr>
              <a:t>Engineering and Administrative Accomplishments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44" name="Google Shape;144;p18"/>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8"/>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8"/>
          <p:cNvSpPr/>
          <p:nvPr/>
        </p:nvSpPr>
        <p:spPr>
          <a:xfrm>
            <a:off x="0" y="38100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147" name="Google Shape;147;p18"/>
          <p:cNvSpPr/>
          <p:nvPr/>
        </p:nvSpPr>
        <p:spPr>
          <a:xfrm>
            <a:off x="0" y="72009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148" name="Google Shape;148;p18"/>
          <p:cNvPicPr preferRelativeResize="0"/>
          <p:nvPr/>
        </p:nvPicPr>
        <p:blipFill rotWithShape="1">
          <a:blip r:embed="rId3">
            <a:alphaModFix/>
          </a:blip>
          <a:srcRect l="-196"/>
          <a:stretch/>
        </p:blipFill>
        <p:spPr>
          <a:xfrm>
            <a:off x="495299" y="2900218"/>
            <a:ext cx="5678523" cy="3394076"/>
          </a:xfrm>
          <a:prstGeom prst="rect">
            <a:avLst/>
          </a:prstGeom>
          <a:noFill/>
          <a:ln w="9525" cap="flat" cmpd="sng">
            <a:solidFill>
              <a:srgbClr val="C0C0C0"/>
            </a:solidFill>
            <a:prstDash val="solid"/>
            <a:miter lim="800000"/>
            <a:headEnd type="none" w="sm" len="sm"/>
            <a:tailEnd type="none" w="sm" len="sm"/>
          </a:ln>
        </p:spPr>
      </p:pic>
      <p:pic>
        <p:nvPicPr>
          <p:cNvPr id="149" name="Google Shape;149;p18"/>
          <p:cNvPicPr preferRelativeResize="0"/>
          <p:nvPr/>
        </p:nvPicPr>
        <p:blipFill rotWithShape="1">
          <a:blip r:embed="rId4">
            <a:alphaModFix/>
          </a:blip>
          <a:srcRect/>
          <a:stretch/>
        </p:blipFill>
        <p:spPr>
          <a:xfrm>
            <a:off x="8763396" y="833355"/>
            <a:ext cx="3132312" cy="2107839"/>
          </a:xfrm>
          <a:prstGeom prst="rect">
            <a:avLst/>
          </a:prstGeom>
          <a:noFill/>
          <a:ln>
            <a:noFill/>
          </a:ln>
        </p:spPr>
      </p:pic>
      <p:sp>
        <p:nvSpPr>
          <p:cNvPr id="150" name="Google Shape;150;p18"/>
          <p:cNvSpPr/>
          <p:nvPr/>
        </p:nvSpPr>
        <p:spPr>
          <a:xfrm>
            <a:off x="495300" y="694430"/>
            <a:ext cx="7974446" cy="224676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i="0" u="none" strike="noStrike" cap="none">
                <a:solidFill>
                  <a:schemeClr val="dk1"/>
                </a:solidFill>
                <a:latin typeface="Arial"/>
                <a:ea typeface="Arial"/>
                <a:cs typeface="Arial"/>
                <a:sym typeface="Arial"/>
              </a:rPr>
              <a:t>The Royal Road</a:t>
            </a:r>
            <a:endParaRPr/>
          </a:p>
          <a:p>
            <a:pPr marL="0" marR="0" lvl="0" indent="0" algn="l" rtl="0">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The Persian Royal Road was an ancient highway reorganized and rebuilt by </a:t>
            </a:r>
            <a:r>
              <a:rPr lang="en-US" sz="16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Darius</a:t>
            </a:r>
            <a:r>
              <a:rPr lang="en-US" sz="1600" b="0" i="0" u="none" strike="noStrike" cap="none">
                <a:solidFill>
                  <a:schemeClr val="dk1"/>
                </a:solidFill>
                <a:latin typeface="Arial"/>
                <a:ea typeface="Arial"/>
                <a:cs typeface="Arial"/>
                <a:sym typeface="Arial"/>
              </a:rPr>
              <a:t> I to facilitate rapid communication throughout his very large empire from </a:t>
            </a:r>
            <a:r>
              <a:rPr lang="en-US" sz="16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Susa</a:t>
            </a:r>
            <a:r>
              <a:rPr lang="en-US" sz="1600" b="0" i="0" u="none" strike="noStrike" cap="none">
                <a:solidFill>
                  <a:schemeClr val="dk1"/>
                </a:solidFill>
                <a:latin typeface="Arial"/>
                <a:ea typeface="Arial"/>
                <a:cs typeface="Arial"/>
                <a:sym typeface="Arial"/>
              </a:rPr>
              <a:t> to </a:t>
            </a:r>
            <a:r>
              <a:rPr lang="en-US" sz="16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Sardis</a:t>
            </a:r>
            <a:r>
              <a:rPr lang="en-US" sz="1600" b="0" i="0" u="none" strike="noStrike" cap="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Mounted couriers could travel 1,677 miles (2,699 km) in seven days; the journey from Susa to Sardis took ninety days on foot. It was highly organized with rest stations, guarded garrisons, inns and apparently no bandits.</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151" name="Google Shape;151;p18"/>
          <p:cNvSpPr/>
          <p:nvPr/>
        </p:nvSpPr>
        <p:spPr>
          <a:xfrm>
            <a:off x="6511744" y="3324999"/>
            <a:ext cx="5383964" cy="287001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The </a:t>
            </a:r>
            <a:r>
              <a:rPr lang="en-US" sz="16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Greek</a:t>
            </a:r>
            <a:r>
              <a:rPr lang="en-US" sz="1600" b="0" i="0" u="none" strike="noStrike" cap="none">
                <a:solidFill>
                  <a:schemeClr val="dk1"/>
                </a:solidFill>
                <a:latin typeface="Arial"/>
                <a:ea typeface="Arial"/>
                <a:cs typeface="Arial"/>
                <a:sym typeface="Arial"/>
              </a:rPr>
              <a:t> historian </a:t>
            </a:r>
            <a:r>
              <a:rPr lang="en-US" sz="1600" b="0" i="0" u="sng" strike="noStrike" cap="non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Herodotus</a:t>
            </a:r>
            <a:r>
              <a:rPr lang="en-US" sz="1600" b="0" i="0" u="none" strike="noStrike" cap="none">
                <a:solidFill>
                  <a:schemeClr val="dk1"/>
                </a:solidFill>
                <a:latin typeface="Arial"/>
                <a:ea typeface="Arial"/>
                <a:cs typeface="Arial"/>
                <a:sym typeface="Arial"/>
              </a:rPr>
              <a:t> wrote, </a:t>
            </a:r>
            <a:r>
              <a:rPr lang="en-US" sz="1600" b="0" i="1" u="none" strike="noStrike" cap="none">
                <a:solidFill>
                  <a:schemeClr val="dk1"/>
                </a:solidFill>
                <a:latin typeface="Arial"/>
                <a:ea typeface="Arial"/>
                <a:cs typeface="Arial"/>
                <a:sym typeface="Arial"/>
              </a:rPr>
              <a:t>"There is nothing in the world that travels faster than these Persian couriers." </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He also wrote that these messengers </a:t>
            </a:r>
            <a:r>
              <a:rPr lang="en-US" sz="1600" b="0" i="1" u="none" strike="noStrike" cap="none">
                <a:solidFill>
                  <a:schemeClr val="dk1"/>
                </a:solidFill>
                <a:latin typeface="Arial"/>
                <a:ea typeface="Arial"/>
                <a:cs typeface="Arial"/>
                <a:sym typeface="Arial"/>
              </a:rPr>
              <a:t>“…are stayed neither by snow nor rain nor heat nor darkness from accomplishing their appointed course with all speed. </a:t>
            </a:r>
            <a:r>
              <a:rPr lang="en-US" sz="1050" b="0" i="0" u="none" strike="noStrike" cap="none">
                <a:solidFill>
                  <a:schemeClr val="dk1"/>
                </a:solidFill>
                <a:latin typeface="Arial"/>
                <a:ea typeface="Arial"/>
                <a:cs typeface="Arial"/>
                <a:sym typeface="Arial"/>
              </a:rPr>
              <a:t>— Herodotus, Histories (8.98) (trans. </a:t>
            </a:r>
            <a:r>
              <a:rPr lang="en-US" sz="1050" b="0"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A.D. Godley</a:t>
            </a:r>
            <a:r>
              <a:rPr lang="en-US" sz="1050" b="0" i="0" u="none" strike="noStrike" cap="none">
                <a:solidFill>
                  <a:schemeClr val="dk1"/>
                </a:solidFill>
                <a:latin typeface="Arial"/>
                <a:ea typeface="Arial"/>
                <a:cs typeface="Arial"/>
                <a:sym typeface="Arial"/>
              </a:rPr>
              <a:t>, 1924)</a:t>
            </a:r>
            <a:endParaRPr/>
          </a:p>
          <a:p>
            <a:pPr marL="0" marR="0" lvl="0" indent="0" algn="l" rtl="0">
              <a:lnSpc>
                <a:spcPct val="100000"/>
              </a:lnSpc>
              <a:spcBef>
                <a:spcPts val="0"/>
              </a:spcBef>
              <a:spcAft>
                <a:spcPts val="0"/>
              </a:spcAft>
              <a:buClr>
                <a:schemeClr val="dk1"/>
              </a:buClr>
              <a:buSzPts val="1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A similar inscription, "Neither snow, nor rain, nor heat, nor darkness of night prevents these couriers from completing their designated stages with utmost speed",  is on the </a:t>
            </a:r>
            <a:r>
              <a:rPr lang="en-US" sz="1600" b="0" i="0" u="sng" strike="noStrike" cap="none">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James Farley Post Office</a:t>
            </a:r>
            <a:r>
              <a:rPr lang="en-US" sz="1600" b="0" i="0" u="none" strike="noStrike" cap="none">
                <a:solidFill>
                  <a:schemeClr val="dk1"/>
                </a:solidFill>
                <a:latin typeface="Arial"/>
                <a:ea typeface="Arial"/>
                <a:cs typeface="Arial"/>
                <a:sym typeface="Arial"/>
              </a:rPr>
              <a:t> in New York and is associated unofficially with the </a:t>
            </a:r>
            <a:r>
              <a:rPr lang="en-US" sz="1100" b="0" i="0" u="sng" strike="noStrike" cap="none">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United States Postal Service creed</a:t>
            </a:r>
            <a:r>
              <a:rPr lang="en-US" sz="16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p:nvPr/>
        </p:nvSpPr>
        <p:spPr>
          <a:xfrm>
            <a:off x="10492722" y="0"/>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157" name="Google Shape;157;p19"/>
          <p:cNvSpPr/>
          <p:nvPr/>
        </p:nvSpPr>
        <p:spPr>
          <a:xfrm>
            <a:off x="495300" y="416179"/>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Darius the Great - </a:t>
            </a:r>
            <a:r>
              <a:rPr lang="en-US" sz="1200" b="1" i="0" u="none" strike="noStrike" cap="none">
                <a:solidFill>
                  <a:schemeClr val="dk1"/>
                </a:solidFill>
                <a:latin typeface="Arial"/>
                <a:ea typeface="Arial"/>
                <a:cs typeface="Arial"/>
                <a:sym typeface="Arial"/>
              </a:rPr>
              <a:t>Engineering and Administrative Accomplishments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58" name="Google Shape;158;p19"/>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9"/>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0" name="Google Shape;160;p19"/>
          <p:cNvPicPr preferRelativeResize="0"/>
          <p:nvPr/>
        </p:nvPicPr>
        <p:blipFill rotWithShape="1">
          <a:blip r:embed="rId3">
            <a:alphaModFix/>
          </a:blip>
          <a:srcRect/>
          <a:stretch/>
        </p:blipFill>
        <p:spPr>
          <a:xfrm>
            <a:off x="8201891" y="1018926"/>
            <a:ext cx="3590997" cy="3764224"/>
          </a:xfrm>
          <a:prstGeom prst="rect">
            <a:avLst/>
          </a:prstGeom>
          <a:noFill/>
          <a:ln>
            <a:noFill/>
          </a:ln>
        </p:spPr>
      </p:pic>
      <p:pic>
        <p:nvPicPr>
          <p:cNvPr id="161" name="Google Shape;161;p19"/>
          <p:cNvPicPr preferRelativeResize="0"/>
          <p:nvPr/>
        </p:nvPicPr>
        <p:blipFill rotWithShape="1">
          <a:blip r:embed="rId4">
            <a:alphaModFix/>
          </a:blip>
          <a:srcRect/>
          <a:stretch/>
        </p:blipFill>
        <p:spPr>
          <a:xfrm>
            <a:off x="834954" y="4256944"/>
            <a:ext cx="2374900" cy="1978025"/>
          </a:xfrm>
          <a:prstGeom prst="rect">
            <a:avLst/>
          </a:prstGeom>
          <a:noFill/>
          <a:ln w="9525" cap="flat" cmpd="sng">
            <a:solidFill>
              <a:srgbClr val="969696"/>
            </a:solidFill>
            <a:prstDash val="solid"/>
            <a:miter lim="800000"/>
            <a:headEnd type="none" w="sm" len="sm"/>
            <a:tailEnd type="none" w="sm" len="sm"/>
          </a:ln>
        </p:spPr>
      </p:pic>
      <p:sp>
        <p:nvSpPr>
          <p:cNvPr id="162" name="Google Shape;162;p19"/>
          <p:cNvSpPr/>
          <p:nvPr/>
        </p:nvSpPr>
        <p:spPr>
          <a:xfrm>
            <a:off x="495300" y="868337"/>
            <a:ext cx="7290955" cy="357020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i="0" u="none" strike="noStrike" cap="none">
                <a:solidFill>
                  <a:schemeClr val="dk1"/>
                </a:solidFill>
                <a:latin typeface="Arial"/>
                <a:ea typeface="Arial"/>
                <a:cs typeface="Arial"/>
                <a:sym typeface="Arial"/>
              </a:rPr>
              <a:t>Darius’ Canals</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Between about 520 and 510 BC, </a:t>
            </a:r>
            <a:r>
              <a:rPr lang="en-US" sz="16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Darius I</a:t>
            </a:r>
            <a:r>
              <a:rPr lang="en-US" sz="1600" b="0" i="0" u="none" strike="noStrike" cap="none">
                <a:solidFill>
                  <a:schemeClr val="dk1"/>
                </a:solidFill>
                <a:latin typeface="Arial"/>
                <a:ea typeface="Arial"/>
                <a:cs typeface="Arial"/>
                <a:sym typeface="Arial"/>
              </a:rPr>
              <a:t>, invested heavily in the economy of his newly conquered province of </a:t>
            </a:r>
            <a:r>
              <a:rPr lang="en-US" sz="16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Egypt</a:t>
            </a:r>
            <a:r>
              <a:rPr lang="en-US" sz="1600" b="0" i="0" u="none" strike="noStrike" cap="none">
                <a:solidFill>
                  <a:schemeClr val="dk1"/>
                </a:solidFill>
                <a:latin typeface="Arial"/>
                <a:ea typeface="Arial"/>
                <a:cs typeface="Arial"/>
                <a:sym typeface="Arial"/>
              </a:rPr>
              <a:t>. Darius built a number of canals and waterways to improve transportation and commerce.  He spent 7 years making the 130 mile east to west connection between the Red Sea and the Nile by building a canal which ran from modern Zagazig to modern Suez. </a:t>
            </a:r>
            <a:endParaRPr/>
          </a:p>
          <a:p>
            <a:pPr marL="0" marR="0" lvl="0" indent="0" algn="l" rtl="0">
              <a:lnSpc>
                <a:spcPct val="100000"/>
              </a:lnSpc>
              <a:spcBef>
                <a:spcPts val="0"/>
              </a:spcBef>
              <a:spcAft>
                <a:spcPts val="0"/>
              </a:spcAft>
              <a:buClr>
                <a:schemeClr val="dk1"/>
              </a:buClr>
              <a:buSzPts val="1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According to Herodotus, Darius's canal was wide enough that two </a:t>
            </a:r>
            <a:r>
              <a:rPr lang="en-US" sz="16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triremes</a:t>
            </a:r>
            <a:r>
              <a:rPr lang="en-US" sz="1600" b="0" i="0" u="none" strike="noStrike" cap="none">
                <a:solidFill>
                  <a:schemeClr val="dk1"/>
                </a:solidFill>
                <a:latin typeface="Arial"/>
                <a:ea typeface="Arial"/>
                <a:cs typeface="Arial"/>
                <a:sym typeface="Arial"/>
              </a:rPr>
              <a:t> could pass each other with oars extended and required four days to traverse. </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Darius commemorated his achievement with a number of </a:t>
            </a:r>
            <a:r>
              <a:rPr lang="en-US" sz="16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granite</a:t>
            </a:r>
            <a:r>
              <a:rPr lang="en-US" sz="1600" b="0" i="0" u="none" strike="noStrike" cap="none">
                <a:solidFill>
                  <a:schemeClr val="dk1"/>
                </a:solidFill>
                <a:latin typeface="Arial"/>
                <a:ea typeface="Arial"/>
                <a:cs typeface="Arial"/>
                <a:sym typeface="Arial"/>
              </a:rPr>
              <a:t> </a:t>
            </a:r>
            <a:r>
              <a:rPr lang="en-US" sz="1600" b="0" i="0" u="sng" strike="noStrike" cap="non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stelae</a:t>
            </a:r>
            <a:r>
              <a:rPr lang="en-US" sz="1600" b="0" i="0" u="none" strike="noStrike" cap="none">
                <a:solidFill>
                  <a:schemeClr val="dk1"/>
                </a:solidFill>
                <a:latin typeface="Arial"/>
                <a:ea typeface="Arial"/>
                <a:cs typeface="Arial"/>
                <a:sym typeface="Arial"/>
              </a:rPr>
              <a:t> that he set up on the Nile bank, including one near Kabret, and a further one a few miles north of </a:t>
            </a:r>
            <a:r>
              <a:rPr lang="en-US" sz="1600" b="0"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Suez</a:t>
            </a:r>
            <a:r>
              <a:rPr lang="en-US" sz="1600" b="0" i="0" u="none" strike="noStrike" cap="none">
                <a:solidFill>
                  <a:schemeClr val="dk1"/>
                </a:solidFill>
                <a:latin typeface="Arial"/>
                <a:ea typeface="Arial"/>
                <a:cs typeface="Arial"/>
                <a:sym typeface="Arial"/>
              </a:rPr>
              <a:t>. </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163" name="Google Shape;163;p19"/>
          <p:cNvSpPr/>
          <p:nvPr/>
        </p:nvSpPr>
        <p:spPr>
          <a:xfrm>
            <a:off x="3475393" y="4739195"/>
            <a:ext cx="7543587" cy="184665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sng" strike="noStrike" cap="none">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Darius’ Inscription</a:t>
            </a:r>
            <a:r>
              <a:rPr lang="en-US" sz="1600" b="0" i="0" u="none" strike="noStrike" cap="none">
                <a:solidFill>
                  <a:schemeClr val="dk1"/>
                </a:solidFill>
                <a:latin typeface="Arial"/>
                <a:ea typeface="Arial"/>
                <a:cs typeface="Arial"/>
                <a:sym typeface="Arial"/>
              </a:rPr>
              <a:t> reads: </a:t>
            </a:r>
            <a:endParaRPr/>
          </a:p>
          <a:p>
            <a:pPr marL="0" marR="0" lvl="0" indent="0" algn="l" rtl="0">
              <a:lnSpc>
                <a:spcPct val="100000"/>
              </a:lnSpc>
              <a:spcBef>
                <a:spcPts val="0"/>
              </a:spcBef>
              <a:spcAft>
                <a:spcPts val="0"/>
              </a:spcAft>
              <a:buClr>
                <a:schemeClr val="dk1"/>
              </a:buClr>
              <a:buSzPts val="1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“Saith King Darius: I am a Persian. Setting out from Persia, I conquered Egypt. I ordered this canal dug from the river called the Nile that flows in Egypt, to </a:t>
            </a:r>
            <a:r>
              <a:rPr lang="en-US" sz="1600" b="0" i="0" u="sng" strike="noStrike" cap="none">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the sea that begins in Persia</a:t>
            </a:r>
            <a:r>
              <a:rPr lang="en-US" sz="1600" b="0" i="0" u="none" strike="noStrike" cap="none">
                <a:solidFill>
                  <a:schemeClr val="dk1"/>
                </a:solidFill>
                <a:latin typeface="Arial"/>
                <a:ea typeface="Arial"/>
                <a:cs typeface="Arial"/>
                <a:sym typeface="Arial"/>
              </a:rPr>
              <a:t>. When the canal had been dug as I ordered, ships went from Egypt through this canal to Persia, even as I intended.” —Darius Inscription</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0"/>
          <p:cNvSpPr/>
          <p:nvPr/>
        </p:nvSpPr>
        <p:spPr>
          <a:xfrm>
            <a:off x="10492722" y="0"/>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170" name="Google Shape;170;p20"/>
          <p:cNvSpPr/>
          <p:nvPr/>
        </p:nvSpPr>
        <p:spPr>
          <a:xfrm>
            <a:off x="495300" y="416179"/>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Darius the Great - </a:t>
            </a:r>
            <a:r>
              <a:rPr lang="en-US" sz="1200" b="1" i="0" u="none" strike="noStrike" cap="none">
                <a:solidFill>
                  <a:schemeClr val="dk1"/>
                </a:solidFill>
                <a:latin typeface="Arial"/>
                <a:ea typeface="Arial"/>
                <a:cs typeface="Arial"/>
                <a:sym typeface="Arial"/>
              </a:rPr>
              <a:t>Engineering and Administrative Accomplishments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71" name="Google Shape;171;p20"/>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20"/>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3" name="Google Shape;173;p20"/>
          <p:cNvPicPr preferRelativeResize="0"/>
          <p:nvPr/>
        </p:nvPicPr>
        <p:blipFill rotWithShape="1">
          <a:blip r:embed="rId3">
            <a:alphaModFix/>
          </a:blip>
          <a:srcRect/>
          <a:stretch/>
        </p:blipFill>
        <p:spPr>
          <a:xfrm>
            <a:off x="8408122" y="923897"/>
            <a:ext cx="3348320" cy="2976807"/>
          </a:xfrm>
          <a:prstGeom prst="rect">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174" name="Google Shape;174;p20"/>
          <p:cNvPicPr preferRelativeResize="0"/>
          <p:nvPr/>
        </p:nvPicPr>
        <p:blipFill rotWithShape="1">
          <a:blip r:embed="rId4">
            <a:alphaModFix/>
          </a:blip>
          <a:srcRect/>
          <a:stretch/>
        </p:blipFill>
        <p:spPr>
          <a:xfrm>
            <a:off x="616817" y="4633496"/>
            <a:ext cx="10958366" cy="2029898"/>
          </a:xfrm>
          <a:prstGeom prst="rect">
            <a:avLst/>
          </a:prstGeom>
          <a:noFill/>
          <a:ln>
            <a:noFill/>
          </a:ln>
        </p:spPr>
      </p:pic>
      <p:pic>
        <p:nvPicPr>
          <p:cNvPr id="175" name="Google Shape;175;p20"/>
          <p:cNvPicPr preferRelativeResize="0"/>
          <p:nvPr/>
        </p:nvPicPr>
        <p:blipFill rotWithShape="1">
          <a:blip r:embed="rId5">
            <a:alphaModFix/>
          </a:blip>
          <a:srcRect/>
          <a:stretch/>
        </p:blipFill>
        <p:spPr>
          <a:xfrm>
            <a:off x="1338338" y="3134986"/>
            <a:ext cx="1666875" cy="1616075"/>
          </a:xfrm>
          <a:prstGeom prst="rect">
            <a:avLst/>
          </a:prstGeom>
          <a:noFill/>
          <a:ln w="9525" cap="flat" cmpd="sng">
            <a:solidFill>
              <a:schemeClr val="lt1"/>
            </a:solidFill>
            <a:prstDash val="solid"/>
            <a:round/>
            <a:headEnd type="none" w="sm" len="sm"/>
            <a:tailEnd type="none" w="sm" len="sm"/>
          </a:ln>
        </p:spPr>
      </p:pic>
      <p:pic>
        <p:nvPicPr>
          <p:cNvPr id="176" name="Google Shape;176;p20"/>
          <p:cNvPicPr preferRelativeResize="0"/>
          <p:nvPr/>
        </p:nvPicPr>
        <p:blipFill rotWithShape="1">
          <a:blip r:embed="rId6">
            <a:alphaModFix/>
          </a:blip>
          <a:srcRect/>
          <a:stretch/>
        </p:blipFill>
        <p:spPr>
          <a:xfrm>
            <a:off x="6015113" y="3134986"/>
            <a:ext cx="1590675" cy="1616075"/>
          </a:xfrm>
          <a:prstGeom prst="rect">
            <a:avLst/>
          </a:prstGeom>
          <a:noFill/>
          <a:ln w="9525" cap="flat" cmpd="sng">
            <a:solidFill>
              <a:schemeClr val="lt1"/>
            </a:solidFill>
            <a:prstDash val="solid"/>
            <a:round/>
            <a:headEnd type="none" w="sm" len="sm"/>
            <a:tailEnd type="none" w="sm" len="sm"/>
          </a:ln>
        </p:spPr>
      </p:pic>
      <p:pic>
        <p:nvPicPr>
          <p:cNvPr id="177" name="Google Shape;177;p20"/>
          <p:cNvPicPr preferRelativeResize="0"/>
          <p:nvPr/>
        </p:nvPicPr>
        <p:blipFill rotWithShape="1">
          <a:blip r:embed="rId7">
            <a:alphaModFix/>
          </a:blip>
          <a:srcRect/>
          <a:stretch/>
        </p:blipFill>
        <p:spPr>
          <a:xfrm>
            <a:off x="3283026" y="3134986"/>
            <a:ext cx="2447925" cy="1616075"/>
          </a:xfrm>
          <a:prstGeom prst="rect">
            <a:avLst/>
          </a:prstGeom>
          <a:noFill/>
          <a:ln w="9525" cap="flat" cmpd="sng">
            <a:solidFill>
              <a:schemeClr val="lt1"/>
            </a:solidFill>
            <a:prstDash val="solid"/>
            <a:round/>
            <a:headEnd type="none" w="sm" len="sm"/>
            <a:tailEnd type="none" w="sm" len="sm"/>
          </a:ln>
        </p:spPr>
      </p:pic>
      <p:sp>
        <p:nvSpPr>
          <p:cNvPr id="178" name="Google Shape;178;p20"/>
          <p:cNvSpPr/>
          <p:nvPr/>
        </p:nvSpPr>
        <p:spPr>
          <a:xfrm>
            <a:off x="522288" y="771886"/>
            <a:ext cx="7735021" cy="243143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i="0" u="none" strike="noStrike" cap="none">
                <a:solidFill>
                  <a:schemeClr val="dk1"/>
                </a:solidFill>
                <a:latin typeface="Arial"/>
                <a:ea typeface="Arial"/>
                <a:cs typeface="Arial"/>
                <a:sym typeface="Arial"/>
              </a:rPr>
              <a:t>Building Projects</a:t>
            </a:r>
            <a:endParaRPr/>
          </a:p>
          <a:p>
            <a:pPr marL="0" marR="0" lvl="0" indent="0" algn="l" rtl="0">
              <a:spcBef>
                <a:spcPts val="0"/>
              </a:spcBef>
              <a:spcAft>
                <a:spcPts val="0"/>
              </a:spcAft>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Many building projects were initiated during the reign of Darius, with the largest being the building of the new </a:t>
            </a:r>
            <a:r>
              <a:rPr lang="en-US" sz="1600" b="1" i="0" u="none" strike="noStrike" cap="none">
                <a:solidFill>
                  <a:schemeClr val="dk1"/>
                </a:solidFill>
                <a:latin typeface="Arial"/>
                <a:ea typeface="Arial"/>
                <a:cs typeface="Arial"/>
                <a:sym typeface="Arial"/>
              </a:rPr>
              <a:t>capital of </a:t>
            </a:r>
            <a:r>
              <a:rPr lang="en-US" sz="1600" b="1"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Persepolis</a:t>
            </a:r>
            <a:r>
              <a:rPr lang="en-US" sz="1600" b="0" i="0" u="none" strike="noStrike" cap="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Pasargadae was too well associated with the previous dynasty of </a:t>
            </a:r>
            <a:r>
              <a:rPr lang="en-US" sz="1600" b="0" i="0" u="sng" strike="noStrike" cap="non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Cyrus</a:t>
            </a:r>
            <a:r>
              <a:rPr lang="en-US" sz="1600" b="0" i="0" u="none" strike="noStrike" cap="none">
                <a:solidFill>
                  <a:schemeClr val="dk1"/>
                </a:solidFill>
                <a:latin typeface="Arial"/>
                <a:ea typeface="Arial"/>
                <a:cs typeface="Arial"/>
                <a:sym typeface="Arial"/>
              </a:rPr>
              <a:t> and Cambyses and so Darius wanted a new capital. The city would have walls sixty feet high and thirty-three feet thick and would be an enormous engineering undertaking.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179" name="Google Shape;179;p20"/>
          <p:cNvSpPr/>
          <p:nvPr/>
        </p:nvSpPr>
        <p:spPr>
          <a:xfrm>
            <a:off x="371475" y="2755646"/>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20"/>
          <p:cNvSpPr/>
          <p:nvPr/>
        </p:nvSpPr>
        <p:spPr>
          <a:xfrm>
            <a:off x="371475" y="2755646"/>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200"/>
              <a:buFont typeface="Arial"/>
              <a:buNone/>
            </a:pPr>
            <a:br>
              <a:rPr lang="en-US" sz="12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p:nvPr/>
        </p:nvSpPr>
        <p:spPr>
          <a:xfrm>
            <a:off x="10492722" y="0"/>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187" name="Google Shape;187;p21"/>
          <p:cNvSpPr/>
          <p:nvPr/>
        </p:nvSpPr>
        <p:spPr>
          <a:xfrm>
            <a:off x="495300" y="416179"/>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Darius the Great - </a:t>
            </a:r>
            <a:r>
              <a:rPr lang="en-US" sz="1200" b="1" i="0" u="none" strike="noStrike" cap="none">
                <a:solidFill>
                  <a:schemeClr val="dk1"/>
                </a:solidFill>
                <a:latin typeface="Arial"/>
                <a:ea typeface="Arial"/>
                <a:cs typeface="Arial"/>
                <a:sym typeface="Arial"/>
              </a:rPr>
              <a:t>Engineering and Administrative Accomplishments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88" name="Google Shape;188;p21"/>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21"/>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21"/>
          <p:cNvSpPr txBox="1"/>
          <p:nvPr/>
        </p:nvSpPr>
        <p:spPr>
          <a:xfrm>
            <a:off x="495301" y="859825"/>
            <a:ext cx="7032336"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Religion Tolerance and Bodies of Law</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In the lands that were conquered by his empire, Darius followed the same Achaemenid tolerance that Cyrus had shown and later Achaemenid emperors would show. He supported faiths and religions that were "alien" </a:t>
            </a:r>
            <a:r>
              <a:rPr lang="en-US" sz="1800" b="1">
                <a:solidFill>
                  <a:schemeClr val="dk1"/>
                </a:solidFill>
                <a:latin typeface="Arial"/>
                <a:ea typeface="Arial"/>
                <a:cs typeface="Arial"/>
                <a:sym typeface="Arial"/>
              </a:rPr>
              <a:t>if</a:t>
            </a:r>
            <a:r>
              <a:rPr lang="en-US" sz="1800">
                <a:solidFill>
                  <a:schemeClr val="dk1"/>
                </a:solidFill>
                <a:latin typeface="Arial"/>
                <a:ea typeface="Arial"/>
                <a:cs typeface="Arial"/>
                <a:sym typeface="Arial"/>
              </a:rPr>
              <a:t> the adherents were submissive and peaceable, sometimes giving them grants from his treasury for their purposes.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He had funded the restoration of the Jewish temple which had originally been decreed by Cyrus the Great, presented favor towards Greek cults and supported Elamite priests. He had also observed Egyptian religious rites related to kingship and had built the temple for the Egyptian God, Amun.</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He established a legal code around the issues of laws of evidence, slave sales, deposits, bribery, and assault.</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pic>
        <p:nvPicPr>
          <p:cNvPr id="191" name="Google Shape;191;p21"/>
          <p:cNvPicPr preferRelativeResize="0"/>
          <p:nvPr/>
        </p:nvPicPr>
        <p:blipFill rotWithShape="1">
          <a:blip r:embed="rId3">
            <a:alphaModFix/>
          </a:blip>
          <a:srcRect/>
          <a:stretch/>
        </p:blipFill>
        <p:spPr>
          <a:xfrm rot="-5400000">
            <a:off x="7673687" y="2273230"/>
            <a:ext cx="4867563" cy="290021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1436</Words>
  <Application>Microsoft Office PowerPoint</Application>
  <PresentationFormat>Widescreen</PresentationFormat>
  <Paragraphs>129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Times New Roman</vt:lpstr>
      <vt:lpstr>Calibri</vt:lpstr>
      <vt:lpstr>Arial</vt:lpstr>
      <vt:lpstr>Open Sans ExtraBold</vt:lpstr>
      <vt:lpstr>Office Theme</vt:lpstr>
      <vt:lpstr>The Achaemenids- Darius the Great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Kotval, Xerxes (Nokia - US/Murray Hill)</dc:creator>
  <cp:lastModifiedBy>Artemis Javanshir</cp:lastModifiedBy>
  <cp:revision>1</cp:revision>
  <dcterms:created xsi:type="dcterms:W3CDTF">2021-09-12T00:21:42Z</dcterms:created>
  <dcterms:modified xsi:type="dcterms:W3CDTF">2024-08-15T22:28:24Z</dcterms:modified>
</cp:coreProperties>
</file>