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C7466D9A-B235-458F-921A-5A00A272AFC1}"/>
    <pc:docChg chg="modSld">
      <pc:chgData name="Artemis Javanshir" userId="59835868965f2672" providerId="LiveId" clId="{C7466D9A-B235-458F-921A-5A00A272AFC1}" dt="2023-09-04T00:22:52.956" v="12" actId="20577"/>
      <pc:docMkLst>
        <pc:docMk/>
      </pc:docMkLst>
      <pc:sldChg chg="modSp">
        <pc:chgData name="Artemis Javanshir" userId="59835868965f2672" providerId="LiveId" clId="{C7466D9A-B235-458F-921A-5A00A272AFC1}" dt="2023-09-04T00:22:52.956" v="12" actId="20577"/>
        <pc:sldMkLst>
          <pc:docMk/>
          <pc:sldMk cId="2894224249" sldId="256"/>
        </pc:sldMkLst>
        <pc:spChg chg="mod">
          <ac:chgData name="Artemis Javanshir" userId="59835868965f2672" providerId="LiveId" clId="{C7466D9A-B235-458F-921A-5A00A272AFC1}" dt="2023-09-04T00:22:52.956" v="12" actId="20577"/>
          <ac:spMkLst>
            <pc:docMk/>
            <pc:sldMk cId="2894224249" sldId="256"/>
            <ac:spMk id="3" creationId="{6D6B58E9-E979-4B96-3FA2-17E9E0C639FF}"/>
          </ac:spMkLst>
        </pc:spChg>
      </pc:sldChg>
    </pc:docChg>
  </pc:docChgLst>
  <pc:docChgLst>
    <pc:chgData name="Artemis Javanshir" userId="59835868965f2672" providerId="LiveId" clId="{A42678A1-B99C-4A38-BD13-AF213B5AEA99}"/>
    <pc:docChg chg="modSld">
      <pc:chgData name="Artemis Javanshir" userId="59835868965f2672" providerId="LiveId" clId="{A42678A1-B99C-4A38-BD13-AF213B5AEA99}" dt="2023-12-15T03:22:16.833" v="2" actId="1076"/>
      <pc:docMkLst>
        <pc:docMk/>
      </pc:docMkLst>
      <pc:sldChg chg="addSp modSp mod">
        <pc:chgData name="Artemis Javanshir" userId="59835868965f2672" providerId="LiveId" clId="{A42678A1-B99C-4A38-BD13-AF213B5AEA99}" dt="2023-12-15T03:22:16.833" v="2" actId="1076"/>
        <pc:sldMkLst>
          <pc:docMk/>
          <pc:sldMk cId="2894224249" sldId="256"/>
        </pc:sldMkLst>
        <pc:picChg chg="add mod">
          <ac:chgData name="Artemis Javanshir" userId="59835868965f2672" providerId="LiveId" clId="{A42678A1-B99C-4A38-BD13-AF213B5AEA99}" dt="2023-12-15T03:22:16.833" v="2" actId="1076"/>
          <ac:picMkLst>
            <pc:docMk/>
            <pc:sldMk cId="2894224249" sldId="256"/>
            <ac:picMk id="6" creationId="{2D225419-F314-E22D-2E6A-9BC9ADD4539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99F6-5141-6BAC-4BC3-E772C798FA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E7055-03AB-2329-269B-6160F34E2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DCD65-4949-2A31-2403-408AB2809AF8}"/>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5" name="Footer Placeholder 4">
            <a:extLst>
              <a:ext uri="{FF2B5EF4-FFF2-40B4-BE49-F238E27FC236}">
                <a16:creationId xmlns:a16="http://schemas.microsoft.com/office/drawing/2014/main" id="{608EC84A-230B-741E-311A-CB47A1AD1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39A86-73A8-DAE4-C062-F51E08A4463F}"/>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797452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E101-3376-F79C-240D-423C8F7A5C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3EAD44-FE1D-DB78-6CAC-C019EFAF5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C8855-80B7-4BCD-2C5C-02EC29DD8BF8}"/>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5" name="Footer Placeholder 4">
            <a:extLst>
              <a:ext uri="{FF2B5EF4-FFF2-40B4-BE49-F238E27FC236}">
                <a16:creationId xmlns:a16="http://schemas.microsoft.com/office/drawing/2014/main" id="{076C5890-BA19-2E05-3C0B-6D128500E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A6D62-FACD-D313-E777-2D9BAC0FE0C6}"/>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289244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5F0F48-CDF8-DB63-093A-6C51A9C04D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A272FB-1D6E-5930-D08D-5BA7640B3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5E956-2A5F-7F4E-0B20-9F5B472B3C94}"/>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5" name="Footer Placeholder 4">
            <a:extLst>
              <a:ext uri="{FF2B5EF4-FFF2-40B4-BE49-F238E27FC236}">
                <a16:creationId xmlns:a16="http://schemas.microsoft.com/office/drawing/2014/main" id="{0A87BA31-80FD-CCE9-F6CF-086177A3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C457E-B2D7-671F-BC95-1F852B06CAA0}"/>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1328476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69258-44F9-72A4-663E-C6CF13E78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19275D-3748-5831-6CCD-24A633212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41CA5-BB47-2C6A-B161-8DCCF4D1778C}"/>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5" name="Footer Placeholder 4">
            <a:extLst>
              <a:ext uri="{FF2B5EF4-FFF2-40B4-BE49-F238E27FC236}">
                <a16:creationId xmlns:a16="http://schemas.microsoft.com/office/drawing/2014/main" id="{856DBA35-8B80-F7B2-6221-D7D513529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1B831-ACA7-0952-63B3-C3C581C5CF8E}"/>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340948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0D66-60AC-09F1-3050-CE9B6BB764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D6730-D63A-05C6-10D2-25C2C97B7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0CAA89-7844-617F-C5DE-5CDA341B8114}"/>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5" name="Footer Placeholder 4">
            <a:extLst>
              <a:ext uri="{FF2B5EF4-FFF2-40B4-BE49-F238E27FC236}">
                <a16:creationId xmlns:a16="http://schemas.microsoft.com/office/drawing/2014/main" id="{D4314462-1531-1904-FCA3-54038AA5E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5D9DB-EB27-AB2D-6263-1B8968041CD7}"/>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414054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A8E3-2939-A964-8516-C23B17302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E5859B-AD15-6A48-7ECE-BBCAC2CE43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CA7CC-24B3-5C1B-B059-723EED6DC0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377B6-6C3A-33B5-1F50-A43C0402D2AA}"/>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6" name="Footer Placeholder 5">
            <a:extLst>
              <a:ext uri="{FF2B5EF4-FFF2-40B4-BE49-F238E27FC236}">
                <a16:creationId xmlns:a16="http://schemas.microsoft.com/office/drawing/2014/main" id="{05DD76CD-583A-131C-EE62-83F71B336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D552A-357F-E1EB-583F-7D07CC88C3E0}"/>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256518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64A8-3EE9-58CD-A2C0-D8E81F215C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C05DA4-D56A-FB9E-4D28-DD5A107687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45CFE-5076-755F-8721-F4DB89424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1D2EAD-07E0-F983-C967-13DA728BF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1D9679-274D-D8DC-CDD3-8013649861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18DB2B-C31D-40FD-870A-FD0A5591EFF5}"/>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8" name="Footer Placeholder 7">
            <a:extLst>
              <a:ext uri="{FF2B5EF4-FFF2-40B4-BE49-F238E27FC236}">
                <a16:creationId xmlns:a16="http://schemas.microsoft.com/office/drawing/2014/main" id="{59659AAF-A133-24F1-07D0-4F25E0DC72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BAEE45-64C5-DAD4-9473-A86FA0BA84D8}"/>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1298949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2881-86A4-96DF-30D4-FB5A4B24A2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B7D030-B603-1CEC-A02B-56A2B8B576FE}"/>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4" name="Footer Placeholder 3">
            <a:extLst>
              <a:ext uri="{FF2B5EF4-FFF2-40B4-BE49-F238E27FC236}">
                <a16:creationId xmlns:a16="http://schemas.microsoft.com/office/drawing/2014/main" id="{D629E457-6662-0EEC-1FAD-DEDBC413E0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3DEA7-E131-BC9F-8315-3606C5C8147E}"/>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232599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4F625A-2FD1-DB56-DD07-41D23DD679A2}"/>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3" name="Footer Placeholder 2">
            <a:extLst>
              <a:ext uri="{FF2B5EF4-FFF2-40B4-BE49-F238E27FC236}">
                <a16:creationId xmlns:a16="http://schemas.microsoft.com/office/drawing/2014/main" id="{6334F0BF-DE40-B503-85D7-3CD7C84521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D1967B-4A03-16AF-AEF5-5667ED4D65F4}"/>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2117049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C0A7D-9B04-1482-E563-261BAC298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7A208C-7042-41C0-2C4C-BCB7D90D23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DD5F9E-066D-7E5B-E0D2-362D4E9A9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3AA4E-61AF-BA01-EE90-AE8CB306BBD0}"/>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6" name="Footer Placeholder 5">
            <a:extLst>
              <a:ext uri="{FF2B5EF4-FFF2-40B4-BE49-F238E27FC236}">
                <a16:creationId xmlns:a16="http://schemas.microsoft.com/office/drawing/2014/main" id="{F6ED559E-A245-CE46-C63F-D0D55B681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3E908-0374-BD1B-F2DF-A3786BE6E313}"/>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27402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76C0-3BB1-F819-3CF9-2C5AF9576A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9E01CF-9162-FA20-64B6-52C7B242C4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15DF20-B300-50B3-12AD-4C76F30C5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B1AE2A-26B5-A5A4-F259-8BCA2FD6E30D}"/>
              </a:ext>
            </a:extLst>
          </p:cNvPr>
          <p:cNvSpPr>
            <a:spLocks noGrp="1"/>
          </p:cNvSpPr>
          <p:nvPr>
            <p:ph type="dt" sz="half" idx="10"/>
          </p:nvPr>
        </p:nvSpPr>
        <p:spPr/>
        <p:txBody>
          <a:bodyPr/>
          <a:lstStyle/>
          <a:p>
            <a:fld id="{BE5A7743-EC75-4950-8265-0E3AF6FD2534}" type="datetimeFigureOut">
              <a:rPr lang="en-US" smtClean="0"/>
              <a:t>12/14/2023</a:t>
            </a:fld>
            <a:endParaRPr lang="en-US"/>
          </a:p>
        </p:txBody>
      </p:sp>
      <p:sp>
        <p:nvSpPr>
          <p:cNvPr id="6" name="Footer Placeholder 5">
            <a:extLst>
              <a:ext uri="{FF2B5EF4-FFF2-40B4-BE49-F238E27FC236}">
                <a16:creationId xmlns:a16="http://schemas.microsoft.com/office/drawing/2014/main" id="{87ECAF8C-5620-6459-D5FD-8DFCBBF78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F5621-9AAC-98B5-6A53-4D8F0CAB46BD}"/>
              </a:ext>
            </a:extLst>
          </p:cNvPr>
          <p:cNvSpPr>
            <a:spLocks noGrp="1"/>
          </p:cNvSpPr>
          <p:nvPr>
            <p:ph type="sldNum" sz="quarter" idx="12"/>
          </p:nvPr>
        </p:nvSpPr>
        <p:spPr/>
        <p:txBody>
          <a:bodyPr/>
          <a:lstStyle/>
          <a:p>
            <a:fld id="{E287C9C0-EDE8-4993-A4C0-15C9CEAB9AF7}" type="slidenum">
              <a:rPr lang="en-US" smtClean="0"/>
              <a:t>‹#›</a:t>
            </a:fld>
            <a:endParaRPr lang="en-US"/>
          </a:p>
        </p:txBody>
      </p:sp>
    </p:spTree>
    <p:extLst>
      <p:ext uri="{BB962C8B-B14F-4D97-AF65-F5344CB8AC3E}">
        <p14:creationId xmlns:p14="http://schemas.microsoft.com/office/powerpoint/2010/main" val="4127197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C95DBB-DAB1-2D43-DCB5-C475B2402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FBA0D-3DEC-8C56-3666-294D60A691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69543-E96E-7716-A1C6-C28841F803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A7743-EC75-4950-8265-0E3AF6FD2534}" type="datetimeFigureOut">
              <a:rPr lang="en-US" smtClean="0"/>
              <a:t>12/14/2023</a:t>
            </a:fld>
            <a:endParaRPr lang="en-US"/>
          </a:p>
        </p:txBody>
      </p:sp>
      <p:sp>
        <p:nvSpPr>
          <p:cNvPr id="5" name="Footer Placeholder 4">
            <a:extLst>
              <a:ext uri="{FF2B5EF4-FFF2-40B4-BE49-F238E27FC236}">
                <a16:creationId xmlns:a16="http://schemas.microsoft.com/office/drawing/2014/main" id="{6F5B9C4D-6B77-9F47-3353-B113616724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492F3-F361-EE84-9CC3-A4C85E5132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7C9C0-EDE8-4993-A4C0-15C9CEAB9AF7}" type="slidenum">
              <a:rPr lang="en-US" smtClean="0"/>
              <a:t>‹#›</a:t>
            </a:fld>
            <a:endParaRPr lang="en-US"/>
          </a:p>
        </p:txBody>
      </p:sp>
    </p:spTree>
    <p:extLst>
      <p:ext uri="{BB962C8B-B14F-4D97-AF65-F5344CB8AC3E}">
        <p14:creationId xmlns:p14="http://schemas.microsoft.com/office/powerpoint/2010/main" val="2159735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54345B-93E5-4A0C-C9B1-EB717193EF73}"/>
              </a:ext>
            </a:extLst>
          </p:cNvPr>
          <p:cNvPicPr>
            <a:picLocks noChangeAspect="1"/>
          </p:cNvPicPr>
          <p:nvPr/>
        </p:nvPicPr>
        <p:blipFill rotWithShape="1">
          <a:blip r:embed="rId2">
            <a:alphaModFix amt="50000"/>
          </a:blip>
          <a:srcRect b="10000"/>
          <a:stretch/>
        </p:blipFill>
        <p:spPr>
          <a:xfrm>
            <a:off x="20" y="1"/>
            <a:ext cx="12191980" cy="6857999"/>
          </a:xfrm>
          <a:prstGeom prst="rect">
            <a:avLst/>
          </a:prstGeom>
        </p:spPr>
      </p:pic>
      <p:sp>
        <p:nvSpPr>
          <p:cNvPr id="2" name="Title 1">
            <a:extLst>
              <a:ext uri="{FF2B5EF4-FFF2-40B4-BE49-F238E27FC236}">
                <a16:creationId xmlns:a16="http://schemas.microsoft.com/office/drawing/2014/main" id="{4A29BDF5-9286-C85B-ACBE-5E81211B26ED}"/>
              </a:ext>
            </a:extLst>
          </p:cNvPr>
          <p:cNvSpPr>
            <a:spLocks noGrp="1"/>
          </p:cNvSpPr>
          <p:nvPr>
            <p:ph type="ctrTitle"/>
          </p:nvPr>
        </p:nvSpPr>
        <p:spPr>
          <a:xfrm>
            <a:off x="1524000" y="1122362"/>
            <a:ext cx="9144000" cy="2900518"/>
          </a:xfrm>
        </p:spPr>
        <p:txBody>
          <a:bodyPr>
            <a:normAutofit/>
          </a:bodyPr>
          <a:lstStyle/>
          <a:p>
            <a:r>
              <a:rPr lang="en-US">
                <a:solidFill>
                  <a:srgbClr val="FFFFFF"/>
                </a:solidFill>
              </a:rPr>
              <a:t>Zoroastrians in Iran </a:t>
            </a:r>
            <a:br>
              <a:rPr lang="en-US">
                <a:solidFill>
                  <a:srgbClr val="FFFFFF"/>
                </a:solidFill>
              </a:rPr>
            </a:br>
            <a:r>
              <a:rPr lang="en-US">
                <a:solidFill>
                  <a:srgbClr val="FFFFFF"/>
                </a:solidFill>
              </a:rPr>
              <a:t> 1800-2023</a:t>
            </a:r>
          </a:p>
        </p:txBody>
      </p:sp>
      <p:sp>
        <p:nvSpPr>
          <p:cNvPr id="3" name="Subtitle 2">
            <a:extLst>
              <a:ext uri="{FF2B5EF4-FFF2-40B4-BE49-F238E27FC236}">
                <a16:creationId xmlns:a16="http://schemas.microsoft.com/office/drawing/2014/main" id="{6D6B58E9-E979-4B96-3FA2-17E9E0C639FF}"/>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Post-Sassanid Empire</a:t>
            </a:r>
          </a:p>
          <a:p>
            <a:r>
              <a:rPr lang="en-US" dirty="0">
                <a:solidFill>
                  <a:srgbClr val="FFFFFF"/>
                </a:solidFill>
              </a:rPr>
              <a:t>Lesson 5</a:t>
            </a:r>
          </a:p>
        </p:txBody>
      </p:sp>
      <p:pic>
        <p:nvPicPr>
          <p:cNvPr id="6" name="Picture 5">
            <a:extLst>
              <a:ext uri="{FF2B5EF4-FFF2-40B4-BE49-F238E27FC236}">
                <a16:creationId xmlns:a16="http://schemas.microsoft.com/office/drawing/2014/main" id="{2D225419-F314-E22D-2E6A-9BC9ADD4539F}"/>
              </a:ext>
            </a:extLst>
          </p:cNvPr>
          <p:cNvPicPr>
            <a:picLocks noChangeAspect="1"/>
          </p:cNvPicPr>
          <p:nvPr/>
        </p:nvPicPr>
        <p:blipFill>
          <a:blip r:embed="rId3"/>
          <a:stretch>
            <a:fillRect/>
          </a:stretch>
        </p:blipFill>
        <p:spPr>
          <a:xfrm>
            <a:off x="10837474" y="5135152"/>
            <a:ext cx="762066" cy="1409822"/>
          </a:xfrm>
          <a:prstGeom prst="rect">
            <a:avLst/>
          </a:prstGeom>
        </p:spPr>
      </p:pic>
    </p:spTree>
    <p:extLst>
      <p:ext uri="{BB962C8B-B14F-4D97-AF65-F5344CB8AC3E}">
        <p14:creationId xmlns:p14="http://schemas.microsoft.com/office/powerpoint/2010/main" val="28942242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0E741-A4FB-84F7-6FA1-DE9F7FD8E8C5}"/>
              </a:ext>
            </a:extLst>
          </p:cNvPr>
          <p:cNvSpPr>
            <a:spLocks noGrp="1"/>
          </p:cNvSpPr>
          <p:nvPr>
            <p:ph type="title"/>
          </p:nvPr>
        </p:nvSpPr>
        <p:spPr>
          <a:xfrm>
            <a:off x="838200" y="176214"/>
            <a:ext cx="10515600" cy="1481188"/>
          </a:xfrm>
        </p:spPr>
        <p:txBody>
          <a:bodyPr>
            <a:normAutofit/>
          </a:bodyPr>
          <a:lstStyle/>
          <a:p>
            <a:pPr algn="ctr"/>
            <a:r>
              <a:rPr lang="en-US" sz="4000"/>
              <a:t>Leadership in Anjumans</a:t>
            </a:r>
          </a:p>
        </p:txBody>
      </p:sp>
      <p:sp>
        <p:nvSpPr>
          <p:cNvPr id="3" name="Content Placeholder 2">
            <a:extLst>
              <a:ext uri="{FF2B5EF4-FFF2-40B4-BE49-F238E27FC236}">
                <a16:creationId xmlns:a16="http://schemas.microsoft.com/office/drawing/2014/main" id="{79681B4D-D1DC-AEA4-2C3A-D1D62E8579CB}"/>
              </a:ext>
            </a:extLst>
          </p:cNvPr>
          <p:cNvSpPr>
            <a:spLocks noGrp="1"/>
          </p:cNvSpPr>
          <p:nvPr>
            <p:ph idx="1"/>
          </p:nvPr>
        </p:nvSpPr>
        <p:spPr>
          <a:xfrm>
            <a:off x="838200" y="1400176"/>
            <a:ext cx="3990968" cy="4719634"/>
          </a:xfrm>
        </p:spPr>
        <p:txBody>
          <a:bodyPr>
            <a:normAutofit lnSpcReduction="10000"/>
          </a:bodyPr>
          <a:lstStyle/>
          <a:p>
            <a:r>
              <a:rPr lang="en-US" sz="1600" dirty="0" err="1"/>
              <a:t>Maneckji</a:t>
            </a:r>
            <a:r>
              <a:rPr lang="en-US" sz="1600" dirty="0"/>
              <a:t> established the first Anjuman in Yazd and Kerman</a:t>
            </a:r>
          </a:p>
          <a:p>
            <a:pPr lvl="1"/>
            <a:r>
              <a:rPr lang="en-US" sz="1600" dirty="0" err="1"/>
              <a:t>Anjumans</a:t>
            </a:r>
            <a:r>
              <a:rPr lang="en-US" sz="1600" dirty="0"/>
              <a:t> were formed in Tehran, Isfahan, Karaj, Shiraz, and Zoroastrian villages</a:t>
            </a:r>
          </a:p>
          <a:p>
            <a:r>
              <a:rPr lang="en-US" sz="1600" dirty="0"/>
              <a:t>He formed a group of elders to oversee community matters</a:t>
            </a:r>
          </a:p>
          <a:p>
            <a:r>
              <a:rPr lang="en-US" sz="1600" dirty="0"/>
              <a:t>Enabled </a:t>
            </a:r>
            <a:r>
              <a:rPr lang="en-US" sz="1600" dirty="0" err="1"/>
              <a:t>anjumans</a:t>
            </a:r>
            <a:r>
              <a:rPr lang="en-US" sz="1600" dirty="0"/>
              <a:t> to set up </a:t>
            </a:r>
            <a:r>
              <a:rPr lang="en-US" sz="1600" dirty="0" err="1"/>
              <a:t>waffs</a:t>
            </a:r>
            <a:r>
              <a:rPr lang="en-US" sz="1600" dirty="0"/>
              <a:t> or religious trusts focused on charitable donations</a:t>
            </a:r>
          </a:p>
          <a:p>
            <a:pPr lvl="1"/>
            <a:r>
              <a:rPr lang="en-US" sz="1600" dirty="0"/>
              <a:t>This allowed </a:t>
            </a:r>
            <a:r>
              <a:rPr lang="en-US" sz="1600" dirty="0" err="1"/>
              <a:t>anjumans</a:t>
            </a:r>
            <a:r>
              <a:rPr lang="en-US" sz="1600" dirty="0"/>
              <a:t> to maintain schools, hospitals, places of worship, </a:t>
            </a:r>
            <a:r>
              <a:rPr lang="en-US" sz="1600" dirty="0" err="1"/>
              <a:t>dakhme</a:t>
            </a:r>
            <a:r>
              <a:rPr lang="en-US" sz="1600" dirty="0"/>
              <a:t> and other necessary functions</a:t>
            </a:r>
          </a:p>
          <a:p>
            <a:r>
              <a:rPr lang="en-US" sz="1600" dirty="0"/>
              <a:t>Oversaw the building of Atash </a:t>
            </a:r>
            <a:r>
              <a:rPr lang="en-US" sz="1600" dirty="0" err="1"/>
              <a:t>Kadehs</a:t>
            </a:r>
            <a:r>
              <a:rPr lang="en-US" sz="1600" dirty="0"/>
              <a:t>, qanats, and </a:t>
            </a:r>
            <a:r>
              <a:rPr lang="en-US" sz="1600" dirty="0" err="1"/>
              <a:t>badgirs</a:t>
            </a:r>
            <a:endParaRPr lang="en-US" sz="1600" dirty="0"/>
          </a:p>
          <a:p>
            <a:r>
              <a:rPr lang="en-US" sz="1600" dirty="0"/>
              <a:t>Encouraged Parsis to fund medical buildings, clinics, and sent doctors from India to Iran</a:t>
            </a:r>
          </a:p>
          <a:p>
            <a:pPr lvl="1"/>
            <a:endParaRPr lang="en-US" sz="1400" dirty="0"/>
          </a:p>
          <a:p>
            <a:endParaRPr lang="en-US" sz="1400" dirty="0"/>
          </a:p>
          <a:p>
            <a:endParaRPr lang="en-US" sz="1400" dirty="0"/>
          </a:p>
        </p:txBody>
      </p:sp>
      <p:pic>
        <p:nvPicPr>
          <p:cNvPr id="4" name="Picture 3">
            <a:extLst>
              <a:ext uri="{FF2B5EF4-FFF2-40B4-BE49-F238E27FC236}">
                <a16:creationId xmlns:a16="http://schemas.microsoft.com/office/drawing/2014/main" id="{D7D6849A-C5BA-6BB9-9080-38A9ECACD021}"/>
              </a:ext>
            </a:extLst>
          </p:cNvPr>
          <p:cNvPicPr>
            <a:picLocks noChangeAspect="1"/>
          </p:cNvPicPr>
          <p:nvPr/>
        </p:nvPicPr>
        <p:blipFill rotWithShape="1">
          <a:blip r:embed="rId2"/>
          <a:srcRect r="3726" b="3"/>
          <a:stretch/>
        </p:blipFill>
        <p:spPr>
          <a:xfrm>
            <a:off x="5191128" y="1847129"/>
            <a:ext cx="6162670" cy="4272677"/>
          </a:xfrm>
          <a:prstGeom prst="rect">
            <a:avLst/>
          </a:prstGeom>
        </p:spPr>
      </p:pic>
    </p:spTree>
    <p:extLst>
      <p:ext uri="{BB962C8B-B14F-4D97-AF65-F5344CB8AC3E}">
        <p14:creationId xmlns:p14="http://schemas.microsoft.com/office/powerpoint/2010/main" val="398893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CF45DE1-9A59-0527-63EC-CD6C022B9A10}"/>
              </a:ext>
            </a:extLst>
          </p:cNvPr>
          <p:cNvSpPr>
            <a:spLocks noGrp="1"/>
          </p:cNvSpPr>
          <p:nvPr>
            <p:ph type="title"/>
          </p:nvPr>
        </p:nvSpPr>
        <p:spPr>
          <a:xfrm>
            <a:off x="1295400" y="669925"/>
            <a:ext cx="4800600" cy="1325563"/>
          </a:xfrm>
        </p:spPr>
        <p:txBody>
          <a:bodyPr anchor="b">
            <a:normAutofit/>
          </a:bodyPr>
          <a:lstStyle/>
          <a:p>
            <a:r>
              <a:rPr lang="en-US" sz="2800">
                <a:solidFill>
                  <a:schemeClr val="bg1"/>
                </a:solidFill>
              </a:rPr>
              <a:t>Maneckji Worked to Raise the Status of Zoroastrian Religion</a:t>
            </a: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5468D0E-DD8E-DE69-CA83-FA9794926887}"/>
              </a:ext>
            </a:extLst>
          </p:cNvPr>
          <p:cNvSpPr>
            <a:spLocks noGrp="1"/>
          </p:cNvSpPr>
          <p:nvPr>
            <p:ph idx="1"/>
          </p:nvPr>
        </p:nvSpPr>
        <p:spPr>
          <a:xfrm>
            <a:off x="1295400" y="2288833"/>
            <a:ext cx="4800600" cy="3711571"/>
          </a:xfrm>
        </p:spPr>
        <p:txBody>
          <a:bodyPr>
            <a:normAutofit/>
          </a:bodyPr>
          <a:lstStyle/>
          <a:p>
            <a:r>
              <a:rPr lang="en-US" sz="2000">
                <a:solidFill>
                  <a:schemeClr val="bg1"/>
                </a:solidFill>
              </a:rPr>
              <a:t>Argued for Zoroastrian religion to be accepted as a “religion of book”</a:t>
            </a:r>
          </a:p>
          <a:p>
            <a:r>
              <a:rPr lang="en-US" sz="2000">
                <a:solidFill>
                  <a:schemeClr val="bg1"/>
                </a:solidFill>
              </a:rPr>
              <a:t>Associated Zoroastrian religion with the Iranian past which was attractive among progressive Muslims</a:t>
            </a:r>
          </a:p>
          <a:p>
            <a:r>
              <a:rPr lang="en-US" sz="2000">
                <a:solidFill>
                  <a:schemeClr val="bg1"/>
                </a:solidFill>
              </a:rPr>
              <a:t>As Zoroastrians became educated their economic conditions improved</a:t>
            </a:r>
          </a:p>
          <a:p>
            <a:pPr lvl="1"/>
            <a:r>
              <a:rPr lang="en-US" sz="2000">
                <a:solidFill>
                  <a:schemeClr val="bg1"/>
                </a:solidFill>
              </a:rPr>
              <a:t>They participated in civil struggles and political rights</a:t>
            </a:r>
          </a:p>
        </p:txBody>
      </p:sp>
      <p:pic>
        <p:nvPicPr>
          <p:cNvPr id="4" name="Picture 3">
            <a:extLst>
              <a:ext uri="{FF2B5EF4-FFF2-40B4-BE49-F238E27FC236}">
                <a16:creationId xmlns:a16="http://schemas.microsoft.com/office/drawing/2014/main" id="{3F21BBDF-AF03-BA2E-AC30-CA814A0F3DF2}"/>
              </a:ext>
            </a:extLst>
          </p:cNvPr>
          <p:cNvPicPr>
            <a:picLocks noChangeAspect="1"/>
          </p:cNvPicPr>
          <p:nvPr/>
        </p:nvPicPr>
        <p:blipFill>
          <a:blip r:embed="rId2"/>
          <a:stretch>
            <a:fillRect/>
          </a:stretch>
        </p:blipFill>
        <p:spPr>
          <a:xfrm>
            <a:off x="7629727" y="11568"/>
            <a:ext cx="4562263" cy="6834850"/>
          </a:xfrm>
          <a:prstGeom prst="rect">
            <a:avLst/>
          </a:prstGeom>
        </p:spPr>
      </p:pic>
      <p:cxnSp>
        <p:nvCxnSpPr>
          <p:cNvPr id="13" name="Straight Connector 12">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076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5B98D7A-3BC7-8E51-90D3-9C90E3C7D8DF}"/>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Iranian Nationalism in the Early 20</a:t>
            </a:r>
            <a:r>
              <a:rPr lang="en-US" sz="3800" baseline="30000">
                <a:solidFill>
                  <a:schemeClr val="bg1"/>
                </a:solidFill>
              </a:rPr>
              <a:t>th</a:t>
            </a:r>
            <a:r>
              <a:rPr lang="en-US" sz="3800">
                <a:solidFill>
                  <a:schemeClr val="bg1"/>
                </a:solidFill>
              </a:rPr>
              <a:t> Century</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4F1A25-2BAC-A6DD-0128-8C3F7978F8ED}"/>
              </a:ext>
            </a:extLst>
          </p:cNvPr>
          <p:cNvSpPr>
            <a:spLocks noGrp="1"/>
          </p:cNvSpPr>
          <p:nvPr>
            <p:ph idx="1"/>
          </p:nvPr>
        </p:nvSpPr>
        <p:spPr>
          <a:xfrm>
            <a:off x="897769" y="1909192"/>
            <a:ext cx="4586513" cy="3647710"/>
          </a:xfrm>
        </p:spPr>
        <p:txBody>
          <a:bodyPr>
            <a:normAutofit/>
          </a:bodyPr>
          <a:lstStyle/>
          <a:p>
            <a:r>
              <a:rPr lang="en-US" sz="2000">
                <a:solidFill>
                  <a:schemeClr val="bg1"/>
                </a:solidFill>
              </a:rPr>
              <a:t>Iranian and Indian Zoroastrians worked together to raise awareness about Zoroastrian faith and pre-Islamic national identity</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7E7CD1D-5484-AEA1-2CC4-AFFB7588D8E7}"/>
              </a:ext>
            </a:extLst>
          </p:cNvPr>
          <p:cNvPicPr>
            <a:picLocks noChangeAspect="1"/>
          </p:cNvPicPr>
          <p:nvPr/>
        </p:nvPicPr>
        <p:blipFill>
          <a:blip r:embed="rId2"/>
          <a:stretch>
            <a:fillRect/>
          </a:stretch>
        </p:blipFill>
        <p:spPr>
          <a:xfrm>
            <a:off x="6525453" y="0"/>
            <a:ext cx="4697729" cy="6858000"/>
          </a:xfrm>
          <a:prstGeom prst="rect">
            <a:avLst/>
          </a:prstGeom>
        </p:spPr>
      </p:pic>
    </p:spTree>
    <p:extLst>
      <p:ext uri="{BB962C8B-B14F-4D97-AF65-F5344CB8AC3E}">
        <p14:creationId xmlns:p14="http://schemas.microsoft.com/office/powerpoint/2010/main" val="2033810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448324-BF72-42C3-97F5-DACB81BE8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9C7591-1FE0-4F56-9939-37007F8BF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998B06-2F53-FCF9-5028-76541C9B9D01}"/>
              </a:ext>
            </a:extLst>
          </p:cNvPr>
          <p:cNvSpPr>
            <a:spLocks noGrp="1"/>
          </p:cNvSpPr>
          <p:nvPr>
            <p:ph type="title"/>
          </p:nvPr>
        </p:nvSpPr>
        <p:spPr>
          <a:xfrm>
            <a:off x="1137032" y="609600"/>
            <a:ext cx="5417939" cy="1051250"/>
          </a:xfrm>
        </p:spPr>
        <p:txBody>
          <a:bodyPr>
            <a:normAutofit fontScale="90000"/>
          </a:bodyPr>
          <a:lstStyle/>
          <a:p>
            <a:pPr algn="ctr"/>
            <a:r>
              <a:rPr lang="en-US" sz="4100" dirty="0"/>
              <a:t>Some Notable Zoroastrians of the Time</a:t>
            </a:r>
          </a:p>
        </p:txBody>
      </p:sp>
      <p:sp>
        <p:nvSpPr>
          <p:cNvPr id="3" name="Content Placeholder 2">
            <a:extLst>
              <a:ext uri="{FF2B5EF4-FFF2-40B4-BE49-F238E27FC236}">
                <a16:creationId xmlns:a16="http://schemas.microsoft.com/office/drawing/2014/main" id="{81A01082-8836-04F3-A585-7745D60FF37F}"/>
              </a:ext>
            </a:extLst>
          </p:cNvPr>
          <p:cNvSpPr>
            <a:spLocks noGrp="1"/>
          </p:cNvSpPr>
          <p:nvPr>
            <p:ph idx="1"/>
          </p:nvPr>
        </p:nvSpPr>
        <p:spPr>
          <a:xfrm>
            <a:off x="1137033" y="1810139"/>
            <a:ext cx="4958967" cy="4758612"/>
          </a:xfrm>
        </p:spPr>
        <p:txBody>
          <a:bodyPr>
            <a:normAutofit lnSpcReduction="10000"/>
          </a:bodyPr>
          <a:lstStyle/>
          <a:p>
            <a:r>
              <a:rPr lang="en-US" sz="1600" kern="0" dirty="0" err="1">
                <a:effectLst/>
                <a:latin typeface="Calibri" panose="020F0502020204030204" pitchFamily="34" charset="0"/>
                <a:ea typeface="Calibri" panose="020F0502020204030204" pitchFamily="34" charset="0"/>
              </a:rPr>
              <a:t>Peshotanji</a:t>
            </a:r>
            <a:r>
              <a:rPr lang="en-US" sz="1600" kern="0" dirty="0">
                <a:effectLst/>
                <a:latin typeface="Calibri" panose="020F0502020204030204" pitchFamily="34" charset="0"/>
                <a:ea typeface="Calibri" panose="020F0502020204030204" pitchFamily="34" charset="0"/>
              </a:rPr>
              <a:t> </a:t>
            </a:r>
            <a:r>
              <a:rPr lang="en-US" sz="1600" kern="0" dirty="0" err="1">
                <a:effectLst/>
                <a:latin typeface="Calibri" panose="020F0502020204030204" pitchFamily="34" charset="0"/>
                <a:ea typeface="Calibri" panose="020F0502020204030204" pitchFamily="34" charset="0"/>
              </a:rPr>
              <a:t>Dossabhai</a:t>
            </a:r>
            <a:r>
              <a:rPr lang="en-US" sz="1600" kern="0" dirty="0">
                <a:effectLst/>
                <a:latin typeface="Calibri" panose="020F0502020204030204" pitchFamily="34" charset="0"/>
                <a:ea typeface="Calibri" panose="020F0502020204030204" pitchFamily="34" charset="0"/>
              </a:rPr>
              <a:t> Marker </a:t>
            </a:r>
            <a:r>
              <a:rPr lang="en-US" sz="1600" dirty="0"/>
              <a:t> (1871-1965)</a:t>
            </a:r>
          </a:p>
          <a:p>
            <a:pPr lvl="1"/>
            <a:r>
              <a:rPr lang="en-US" sz="1600" dirty="0"/>
              <a:t>Built schools and education-based facilities in Iran</a:t>
            </a:r>
          </a:p>
          <a:p>
            <a:r>
              <a:rPr lang="en-US" sz="1600" kern="0" dirty="0" err="1">
                <a:effectLst/>
                <a:latin typeface="Calibri" panose="020F0502020204030204" pitchFamily="34" charset="0"/>
                <a:ea typeface="Calibri" panose="020F0502020204030204" pitchFamily="34" charset="0"/>
              </a:rPr>
              <a:t>Ardeshir</a:t>
            </a:r>
            <a:r>
              <a:rPr lang="en-US" sz="1600" kern="0" dirty="0">
                <a:effectLst/>
                <a:latin typeface="Calibri" panose="020F0502020204030204" pitchFamily="34" charset="0"/>
                <a:ea typeface="Calibri" panose="020F0502020204030204" pitchFamily="34" charset="0"/>
              </a:rPr>
              <a:t> </a:t>
            </a:r>
            <a:r>
              <a:rPr lang="en-US" sz="1600" kern="0" dirty="0" err="1">
                <a:effectLst/>
                <a:latin typeface="Calibri" panose="020F0502020204030204" pitchFamily="34" charset="0"/>
                <a:ea typeface="Calibri" panose="020F0502020204030204" pitchFamily="34" charset="0"/>
              </a:rPr>
              <a:t>Edulji</a:t>
            </a:r>
            <a:r>
              <a:rPr lang="en-US" sz="1600" kern="0" dirty="0">
                <a:effectLst/>
                <a:latin typeface="Calibri" panose="020F0502020204030204" pitchFamily="34" charset="0"/>
                <a:ea typeface="Calibri" panose="020F0502020204030204" pitchFamily="34" charset="0"/>
              </a:rPr>
              <a:t> Reporter </a:t>
            </a:r>
            <a:r>
              <a:rPr lang="en-US" sz="1600" dirty="0"/>
              <a:t> (1865-1932)</a:t>
            </a:r>
          </a:p>
          <a:p>
            <a:pPr lvl="1"/>
            <a:r>
              <a:rPr lang="en-US" sz="1600" dirty="0"/>
              <a:t>Lived in Iran for more than 30 years assisting Marker in the construction of Marker Orphanages in Yazd, high schools, and primary schools</a:t>
            </a:r>
          </a:p>
          <a:p>
            <a:r>
              <a:rPr lang="en-US" sz="1600" dirty="0" err="1"/>
              <a:t>Keikhosrow</a:t>
            </a:r>
            <a:r>
              <a:rPr lang="en-US" sz="1600" dirty="0"/>
              <a:t> </a:t>
            </a:r>
            <a:r>
              <a:rPr lang="en-US" sz="1600" dirty="0" err="1"/>
              <a:t>Shahrokh</a:t>
            </a:r>
            <a:r>
              <a:rPr lang="en-US" sz="1600" dirty="0"/>
              <a:t> (1875-1940)</a:t>
            </a:r>
          </a:p>
          <a:p>
            <a:pPr lvl="1"/>
            <a:r>
              <a:rPr lang="en-US" sz="1600" dirty="0"/>
              <a:t>Published two instrumental books used as curriculum in Zoroastrian founded schools in Iran</a:t>
            </a:r>
          </a:p>
          <a:p>
            <a:pPr lvl="1"/>
            <a:r>
              <a:rPr lang="en-US" sz="1600" dirty="0"/>
              <a:t>Served on Iranian Parliament </a:t>
            </a:r>
          </a:p>
          <a:p>
            <a:pPr lvl="1"/>
            <a:r>
              <a:rPr lang="en-US" sz="1600" dirty="0"/>
              <a:t>Established the Ferdowsi memorial building in Tus</a:t>
            </a:r>
          </a:p>
          <a:p>
            <a:r>
              <a:rPr lang="en-US" sz="1600" dirty="0" err="1"/>
              <a:t>Dinshah</a:t>
            </a:r>
            <a:r>
              <a:rPr lang="en-US" sz="1600" dirty="0"/>
              <a:t> J. Irani (1881-1938)</a:t>
            </a:r>
          </a:p>
          <a:p>
            <a:pPr lvl="1"/>
            <a:r>
              <a:rPr lang="en-US" sz="1600" dirty="0"/>
              <a:t>Established two civic organizations that were instrumental in teaching about pre-Islamic history and Zoroastrian religion</a:t>
            </a:r>
          </a:p>
          <a:p>
            <a:pPr lvl="1"/>
            <a:endParaRPr lang="en-US" sz="1400" dirty="0"/>
          </a:p>
        </p:txBody>
      </p:sp>
      <p:pic>
        <p:nvPicPr>
          <p:cNvPr id="4" name="Picture 3" descr="A person sitting in a chair&#10;&#10;Description automatically generated">
            <a:extLst>
              <a:ext uri="{FF2B5EF4-FFF2-40B4-BE49-F238E27FC236}">
                <a16:creationId xmlns:a16="http://schemas.microsoft.com/office/drawing/2014/main" id="{E1ADF1C6-01CF-9E6A-DD3A-995EF1990D13}"/>
              </a:ext>
            </a:extLst>
          </p:cNvPr>
          <p:cNvPicPr>
            <a:picLocks noChangeAspect="1"/>
          </p:cNvPicPr>
          <p:nvPr/>
        </p:nvPicPr>
        <p:blipFill rotWithShape="1">
          <a:blip r:embed="rId2"/>
          <a:srcRect l="1234" r="3" b="3"/>
          <a:stretch/>
        </p:blipFill>
        <p:spPr>
          <a:xfrm>
            <a:off x="6728043" y="10"/>
            <a:ext cx="2772145" cy="3428990"/>
          </a:xfrm>
          <a:custGeom>
            <a:avLst/>
            <a:gdLst/>
            <a:ahLst/>
            <a:cxnLst/>
            <a:rect l="l" t="t" r="r" b="b"/>
            <a:pathLst>
              <a:path w="2772145" h="3429000">
                <a:moveTo>
                  <a:pt x="156004" y="0"/>
                </a:moveTo>
                <a:lnTo>
                  <a:pt x="2034238" y="0"/>
                </a:lnTo>
                <a:lnTo>
                  <a:pt x="2772145" y="0"/>
                </a:lnTo>
                <a:lnTo>
                  <a:pt x="2772145" y="3429000"/>
                </a:lnTo>
                <a:lnTo>
                  <a:pt x="0" y="3429000"/>
                </a:lnTo>
                <a:lnTo>
                  <a:pt x="38" y="3428691"/>
                </a:lnTo>
                <a:cubicBezTo>
                  <a:pt x="78" y="3428676"/>
                  <a:pt x="117" y="3428659"/>
                  <a:pt x="155" y="3428643"/>
                </a:cubicBezTo>
                <a:cubicBezTo>
                  <a:pt x="508" y="3427720"/>
                  <a:pt x="785" y="3426206"/>
                  <a:pt x="979" y="3423760"/>
                </a:cubicBezTo>
                <a:cubicBezTo>
                  <a:pt x="1018" y="3422535"/>
                  <a:pt x="1057" y="3421310"/>
                  <a:pt x="1096" y="3420085"/>
                </a:cubicBezTo>
                <a:lnTo>
                  <a:pt x="2223" y="3410930"/>
                </a:lnTo>
                <a:lnTo>
                  <a:pt x="3316" y="3408092"/>
                </a:lnTo>
                <a:lnTo>
                  <a:pt x="4768" y="3407419"/>
                </a:lnTo>
                <a:cubicBezTo>
                  <a:pt x="4755" y="3407119"/>
                  <a:pt x="4741" y="3406820"/>
                  <a:pt x="4727" y="3406520"/>
                </a:cubicBezTo>
                <a:cubicBezTo>
                  <a:pt x="3245" y="3399306"/>
                  <a:pt x="180" y="3396220"/>
                  <a:pt x="10424" y="3391015"/>
                </a:cubicBezTo>
                <a:cubicBezTo>
                  <a:pt x="8572" y="3374996"/>
                  <a:pt x="14548" y="3373934"/>
                  <a:pt x="19165" y="3354361"/>
                </a:cubicBezTo>
                <a:cubicBezTo>
                  <a:pt x="16710" y="3344737"/>
                  <a:pt x="18867" y="3338360"/>
                  <a:pt x="22533" y="3332639"/>
                </a:cubicBezTo>
                <a:cubicBezTo>
                  <a:pt x="23448" y="3312409"/>
                  <a:pt x="29712" y="3295747"/>
                  <a:pt x="33553" y="3273935"/>
                </a:cubicBezTo>
                <a:cubicBezTo>
                  <a:pt x="32052" y="3248488"/>
                  <a:pt x="41904" y="3238943"/>
                  <a:pt x="45972" y="3215621"/>
                </a:cubicBezTo>
                <a:cubicBezTo>
                  <a:pt x="40678" y="3192522"/>
                  <a:pt x="55095" y="3201000"/>
                  <a:pt x="59800" y="3189909"/>
                </a:cubicBezTo>
                <a:lnTo>
                  <a:pt x="60530" y="3186579"/>
                </a:lnTo>
                <a:lnTo>
                  <a:pt x="60522" y="3177264"/>
                </a:lnTo>
                <a:lnTo>
                  <a:pt x="60190" y="3173723"/>
                </a:lnTo>
                <a:cubicBezTo>
                  <a:pt x="60083" y="3171299"/>
                  <a:pt x="60171" y="3169704"/>
                  <a:pt x="60404" y="3168622"/>
                </a:cubicBezTo>
                <a:lnTo>
                  <a:pt x="60515" y="3168508"/>
                </a:lnTo>
                <a:cubicBezTo>
                  <a:pt x="60514" y="3166907"/>
                  <a:pt x="60513" y="3165307"/>
                  <a:pt x="60511" y="3163706"/>
                </a:cubicBezTo>
                <a:cubicBezTo>
                  <a:pt x="60263" y="3155577"/>
                  <a:pt x="59796" y="3147642"/>
                  <a:pt x="59164" y="3140064"/>
                </a:cubicBezTo>
                <a:cubicBezTo>
                  <a:pt x="65291" y="3134408"/>
                  <a:pt x="59468" y="3106027"/>
                  <a:pt x="70416" y="3110288"/>
                </a:cubicBezTo>
                <a:cubicBezTo>
                  <a:pt x="69892" y="3100106"/>
                  <a:pt x="65541" y="3093497"/>
                  <a:pt x="72666" y="3097704"/>
                </a:cubicBezTo>
                <a:cubicBezTo>
                  <a:pt x="72701" y="3094376"/>
                  <a:pt x="73401" y="3092401"/>
                  <a:pt x="74428" y="3091047"/>
                </a:cubicBezTo>
                <a:lnTo>
                  <a:pt x="74900" y="3090672"/>
                </a:lnTo>
                <a:lnTo>
                  <a:pt x="73556" y="3068004"/>
                </a:lnTo>
                <a:lnTo>
                  <a:pt x="74222" y="3065087"/>
                </a:lnTo>
                <a:lnTo>
                  <a:pt x="72266" y="3050191"/>
                </a:lnTo>
                <a:cubicBezTo>
                  <a:pt x="72122" y="3047647"/>
                  <a:pt x="71977" y="3045103"/>
                  <a:pt x="71833" y="3042559"/>
                </a:cubicBezTo>
                <a:lnTo>
                  <a:pt x="70521" y="3040271"/>
                </a:lnTo>
                <a:cubicBezTo>
                  <a:pt x="69764" y="3037872"/>
                  <a:pt x="69532" y="3034528"/>
                  <a:pt x="70484" y="3029072"/>
                </a:cubicBezTo>
                <a:lnTo>
                  <a:pt x="70927" y="3027835"/>
                </a:lnTo>
                <a:cubicBezTo>
                  <a:pt x="70144" y="3024705"/>
                  <a:pt x="68232" y="2982922"/>
                  <a:pt x="68374" y="2964245"/>
                </a:cubicBezTo>
                <a:cubicBezTo>
                  <a:pt x="78064" y="2933904"/>
                  <a:pt x="68955" y="2949568"/>
                  <a:pt x="71783" y="2915772"/>
                </a:cubicBezTo>
                <a:cubicBezTo>
                  <a:pt x="71339" y="2877552"/>
                  <a:pt x="69639" y="2850992"/>
                  <a:pt x="69846" y="2825842"/>
                </a:cubicBezTo>
                <a:cubicBezTo>
                  <a:pt x="69017" y="2814032"/>
                  <a:pt x="68572" y="2727859"/>
                  <a:pt x="73028" y="2734957"/>
                </a:cubicBezTo>
                <a:cubicBezTo>
                  <a:pt x="64353" y="2698391"/>
                  <a:pt x="76506" y="2677127"/>
                  <a:pt x="73532" y="2636572"/>
                </a:cubicBezTo>
                <a:cubicBezTo>
                  <a:pt x="85512" y="2615986"/>
                  <a:pt x="74763" y="2626668"/>
                  <a:pt x="77754" y="2604260"/>
                </a:cubicBezTo>
                <a:cubicBezTo>
                  <a:pt x="77855" y="2587221"/>
                  <a:pt x="85716" y="2599786"/>
                  <a:pt x="85818" y="2582747"/>
                </a:cubicBezTo>
                <a:cubicBezTo>
                  <a:pt x="60857" y="2545890"/>
                  <a:pt x="87626" y="2525479"/>
                  <a:pt x="80772" y="2478755"/>
                </a:cubicBezTo>
                <a:lnTo>
                  <a:pt x="85123" y="2451804"/>
                </a:lnTo>
                <a:cubicBezTo>
                  <a:pt x="83387" y="2443087"/>
                  <a:pt x="83642" y="2414879"/>
                  <a:pt x="87117" y="2408801"/>
                </a:cubicBezTo>
                <a:cubicBezTo>
                  <a:pt x="87877" y="2402768"/>
                  <a:pt x="86656" y="2396183"/>
                  <a:pt x="90374" y="2392670"/>
                </a:cubicBezTo>
                <a:cubicBezTo>
                  <a:pt x="92561" y="2379564"/>
                  <a:pt x="97590" y="2349549"/>
                  <a:pt x="100239" y="2330165"/>
                </a:cubicBezTo>
                <a:cubicBezTo>
                  <a:pt x="95559" y="2319718"/>
                  <a:pt x="105063" y="2303314"/>
                  <a:pt x="106274" y="2276363"/>
                </a:cubicBezTo>
                <a:cubicBezTo>
                  <a:pt x="100861" y="2264930"/>
                  <a:pt x="107165" y="2258198"/>
                  <a:pt x="99995" y="2236310"/>
                </a:cubicBezTo>
                <a:cubicBezTo>
                  <a:pt x="100735" y="2235412"/>
                  <a:pt x="101425" y="2234293"/>
                  <a:pt x="102040" y="2232984"/>
                </a:cubicBezTo>
                <a:cubicBezTo>
                  <a:pt x="105619" y="2225381"/>
                  <a:pt x="106010" y="2213194"/>
                  <a:pt x="102912" y="2205763"/>
                </a:cubicBezTo>
                <a:cubicBezTo>
                  <a:pt x="93427" y="2170883"/>
                  <a:pt x="102299" y="2175442"/>
                  <a:pt x="100848" y="2145703"/>
                </a:cubicBezTo>
                <a:cubicBezTo>
                  <a:pt x="100358" y="2112090"/>
                  <a:pt x="109136" y="2134724"/>
                  <a:pt x="100322" y="2092533"/>
                </a:cubicBezTo>
                <a:cubicBezTo>
                  <a:pt x="104553" y="2088154"/>
                  <a:pt x="99707" y="2066396"/>
                  <a:pt x="97957" y="2057359"/>
                </a:cubicBezTo>
                <a:cubicBezTo>
                  <a:pt x="98027" y="2041038"/>
                  <a:pt x="108353" y="2032807"/>
                  <a:pt x="102534" y="2016105"/>
                </a:cubicBezTo>
                <a:cubicBezTo>
                  <a:pt x="108025" y="2019262"/>
                  <a:pt x="105473" y="1975377"/>
                  <a:pt x="111068" y="1983129"/>
                </a:cubicBezTo>
                <a:cubicBezTo>
                  <a:pt x="116409" y="1972692"/>
                  <a:pt x="108194" y="1967129"/>
                  <a:pt x="112868" y="1956745"/>
                </a:cubicBezTo>
                <a:cubicBezTo>
                  <a:pt x="114198" y="1944884"/>
                  <a:pt x="106746" y="1963350"/>
                  <a:pt x="106671" y="1950160"/>
                </a:cubicBezTo>
                <a:lnTo>
                  <a:pt x="117647" y="1879546"/>
                </a:lnTo>
                <a:cubicBezTo>
                  <a:pt x="114689" y="1869846"/>
                  <a:pt x="116529" y="1862247"/>
                  <a:pt x="119918" y="1854893"/>
                </a:cubicBezTo>
                <a:cubicBezTo>
                  <a:pt x="119802" y="1832625"/>
                  <a:pt x="125241" y="1812578"/>
                  <a:pt x="127982" y="1787684"/>
                </a:cubicBezTo>
                <a:cubicBezTo>
                  <a:pt x="125174" y="1760490"/>
                  <a:pt x="134579" y="1747069"/>
                  <a:pt x="137472" y="1720464"/>
                </a:cubicBezTo>
                <a:cubicBezTo>
                  <a:pt x="130045" y="1693643"/>
                  <a:pt x="150585" y="1703686"/>
                  <a:pt x="151076" y="1681196"/>
                </a:cubicBezTo>
                <a:cubicBezTo>
                  <a:pt x="144932" y="1644243"/>
                  <a:pt x="157983" y="1682451"/>
                  <a:pt x="158014" y="1625881"/>
                </a:cubicBezTo>
                <a:cubicBezTo>
                  <a:pt x="156845" y="1622619"/>
                  <a:pt x="158559" y="1615868"/>
                  <a:pt x="160345" y="1616704"/>
                </a:cubicBezTo>
                <a:cubicBezTo>
                  <a:pt x="160280" y="1604306"/>
                  <a:pt x="172364" y="1569256"/>
                  <a:pt x="171065" y="1551493"/>
                </a:cubicBezTo>
                <a:cubicBezTo>
                  <a:pt x="177885" y="1517303"/>
                  <a:pt x="169999" y="1500132"/>
                  <a:pt x="172706" y="1475233"/>
                </a:cubicBezTo>
                <a:cubicBezTo>
                  <a:pt x="180242" y="1446677"/>
                  <a:pt x="186780" y="1430031"/>
                  <a:pt x="202839" y="1380155"/>
                </a:cubicBezTo>
                <a:lnTo>
                  <a:pt x="248907" y="1210871"/>
                </a:lnTo>
                <a:cubicBezTo>
                  <a:pt x="282887" y="1148093"/>
                  <a:pt x="264428" y="1066841"/>
                  <a:pt x="266931" y="1028427"/>
                </a:cubicBezTo>
                <a:cubicBezTo>
                  <a:pt x="256824" y="1012506"/>
                  <a:pt x="268030" y="999600"/>
                  <a:pt x="263922" y="980383"/>
                </a:cubicBezTo>
                <a:cubicBezTo>
                  <a:pt x="261699" y="937629"/>
                  <a:pt x="250216" y="895192"/>
                  <a:pt x="258000" y="839699"/>
                </a:cubicBezTo>
                <a:cubicBezTo>
                  <a:pt x="226361" y="814685"/>
                  <a:pt x="245433" y="749644"/>
                  <a:pt x="227362" y="696545"/>
                </a:cubicBezTo>
                <a:cubicBezTo>
                  <a:pt x="223674" y="665722"/>
                  <a:pt x="239386" y="617297"/>
                  <a:pt x="222316" y="606615"/>
                </a:cubicBezTo>
                <a:cubicBezTo>
                  <a:pt x="232763" y="592509"/>
                  <a:pt x="215887" y="579307"/>
                  <a:pt x="214389" y="563889"/>
                </a:cubicBezTo>
                <a:cubicBezTo>
                  <a:pt x="221032" y="551582"/>
                  <a:pt x="215287" y="545475"/>
                  <a:pt x="214009" y="534294"/>
                </a:cubicBezTo>
                <a:cubicBezTo>
                  <a:pt x="218107" y="529230"/>
                  <a:pt x="217894" y="519767"/>
                  <a:pt x="213088" y="516548"/>
                </a:cubicBezTo>
                <a:cubicBezTo>
                  <a:pt x="202005" y="521116"/>
                  <a:pt x="207534" y="488251"/>
                  <a:pt x="199891" y="485808"/>
                </a:cubicBezTo>
                <a:cubicBezTo>
                  <a:pt x="198298" y="466733"/>
                  <a:pt x="208000" y="383903"/>
                  <a:pt x="195766" y="369873"/>
                </a:cubicBezTo>
                <a:cubicBezTo>
                  <a:pt x="189957" y="331308"/>
                  <a:pt x="209420" y="275570"/>
                  <a:pt x="209077" y="259180"/>
                </a:cubicBezTo>
                <a:cubicBezTo>
                  <a:pt x="231427" y="242918"/>
                  <a:pt x="172526" y="163766"/>
                  <a:pt x="171274" y="94173"/>
                </a:cubicBezTo>
                <a:cubicBezTo>
                  <a:pt x="173431" y="84795"/>
                  <a:pt x="173402" y="79782"/>
                  <a:pt x="168308" y="77267"/>
                </a:cubicBezTo>
                <a:cubicBezTo>
                  <a:pt x="166836" y="68220"/>
                  <a:pt x="164898" y="54774"/>
                  <a:pt x="162459" y="38856"/>
                </a:cubicBezTo>
                <a:close/>
              </a:path>
            </a:pathLst>
          </a:custGeom>
        </p:spPr>
      </p:pic>
      <p:pic>
        <p:nvPicPr>
          <p:cNvPr id="7" name="Picture 6" descr="A person with a mustache wearing glasses&#10;&#10;Description automatically generated">
            <a:extLst>
              <a:ext uri="{FF2B5EF4-FFF2-40B4-BE49-F238E27FC236}">
                <a16:creationId xmlns:a16="http://schemas.microsoft.com/office/drawing/2014/main" id="{2880E9ED-6D8D-1080-3B97-05EE4C922167}"/>
              </a:ext>
            </a:extLst>
          </p:cNvPr>
          <p:cNvPicPr>
            <a:picLocks noChangeAspect="1"/>
          </p:cNvPicPr>
          <p:nvPr/>
        </p:nvPicPr>
        <p:blipFill rotWithShape="1">
          <a:blip r:embed="rId3"/>
          <a:srcRect r="1571" b="6"/>
          <a:stretch/>
        </p:blipFill>
        <p:spPr>
          <a:xfrm>
            <a:off x="9500189" y="1"/>
            <a:ext cx="2691812" cy="3429000"/>
          </a:xfrm>
          <a:prstGeom prst="rect">
            <a:avLst/>
          </a:prstGeom>
        </p:spPr>
      </p:pic>
      <p:pic>
        <p:nvPicPr>
          <p:cNvPr id="5" name="Picture 4" descr="A person in a suit&#10;&#10;Description automatically generated">
            <a:extLst>
              <a:ext uri="{FF2B5EF4-FFF2-40B4-BE49-F238E27FC236}">
                <a16:creationId xmlns:a16="http://schemas.microsoft.com/office/drawing/2014/main" id="{8AAE1507-07C2-912E-E354-B26F8532826F}"/>
              </a:ext>
            </a:extLst>
          </p:cNvPr>
          <p:cNvPicPr>
            <a:picLocks noChangeAspect="1"/>
          </p:cNvPicPr>
          <p:nvPr/>
        </p:nvPicPr>
        <p:blipFill rotWithShape="1">
          <a:blip r:embed="rId4"/>
          <a:srcRect r="3" b="20094"/>
          <a:stretch/>
        </p:blipFill>
        <p:spPr>
          <a:xfrm>
            <a:off x="6554972" y="3429000"/>
            <a:ext cx="2945217" cy="3429000"/>
          </a:xfrm>
          <a:custGeom>
            <a:avLst/>
            <a:gdLst/>
            <a:ahLst/>
            <a:cxnLst/>
            <a:rect l="l" t="t" r="r" b="b"/>
            <a:pathLst>
              <a:path w="2945217" h="3429000">
                <a:moveTo>
                  <a:pt x="173072" y="0"/>
                </a:moveTo>
                <a:lnTo>
                  <a:pt x="2945217" y="0"/>
                </a:lnTo>
                <a:lnTo>
                  <a:pt x="2945217" y="3429000"/>
                </a:lnTo>
                <a:lnTo>
                  <a:pt x="153029" y="3429000"/>
                </a:lnTo>
                <a:cubicBezTo>
                  <a:pt x="153037" y="3428920"/>
                  <a:pt x="153046" y="3428839"/>
                  <a:pt x="153053" y="3428759"/>
                </a:cubicBezTo>
                <a:lnTo>
                  <a:pt x="155879" y="3423129"/>
                </a:lnTo>
                <a:lnTo>
                  <a:pt x="150541" y="3401335"/>
                </a:lnTo>
                <a:cubicBezTo>
                  <a:pt x="148679" y="3390600"/>
                  <a:pt x="147445" y="3379301"/>
                  <a:pt x="146882" y="3367707"/>
                </a:cubicBezTo>
                <a:cubicBezTo>
                  <a:pt x="150643" y="3365106"/>
                  <a:pt x="145299" y="3356006"/>
                  <a:pt x="144241" y="3351725"/>
                </a:cubicBezTo>
                <a:cubicBezTo>
                  <a:pt x="146698" y="3351680"/>
                  <a:pt x="147875" y="3342195"/>
                  <a:pt x="145844" y="3338829"/>
                </a:cubicBezTo>
                <a:cubicBezTo>
                  <a:pt x="137064" y="3268090"/>
                  <a:pt x="160009" y="3307894"/>
                  <a:pt x="146250" y="3265444"/>
                </a:cubicBezTo>
                <a:cubicBezTo>
                  <a:pt x="145533" y="3258342"/>
                  <a:pt x="146764" y="3253014"/>
                  <a:pt x="148798" y="3248569"/>
                </a:cubicBezTo>
                <a:lnTo>
                  <a:pt x="153875" y="3240571"/>
                </a:lnTo>
                <a:lnTo>
                  <a:pt x="152064" y="3234304"/>
                </a:lnTo>
                <a:cubicBezTo>
                  <a:pt x="151921" y="3210651"/>
                  <a:pt x="157125" y="3203678"/>
                  <a:pt x="151883" y="3189916"/>
                </a:cubicBezTo>
                <a:cubicBezTo>
                  <a:pt x="162778" y="3169580"/>
                  <a:pt x="152970" y="3176428"/>
                  <a:pt x="151303" y="3160960"/>
                </a:cubicBezTo>
                <a:cubicBezTo>
                  <a:pt x="149130" y="3148758"/>
                  <a:pt x="144950" y="3171160"/>
                  <a:pt x="144333" y="3159200"/>
                </a:cubicBezTo>
                <a:cubicBezTo>
                  <a:pt x="147146" y="3146263"/>
                  <a:pt x="138411" y="3146871"/>
                  <a:pt x="141850" y="3133416"/>
                </a:cubicBezTo>
                <a:cubicBezTo>
                  <a:pt x="148430" y="3136685"/>
                  <a:pt x="140574" y="3106866"/>
                  <a:pt x="146325" y="3105939"/>
                </a:cubicBezTo>
                <a:cubicBezTo>
                  <a:pt x="138103" y="3094511"/>
                  <a:pt x="148230" y="3088769"/>
                  <a:pt x="145697" y="3073552"/>
                </a:cubicBezTo>
                <a:cubicBezTo>
                  <a:pt x="142587" y="3066386"/>
                  <a:pt x="142053" y="3061216"/>
                  <a:pt x="145398" y="3054172"/>
                </a:cubicBezTo>
                <a:cubicBezTo>
                  <a:pt x="130256" y="3021162"/>
                  <a:pt x="144720" y="3034202"/>
                  <a:pt x="138898" y="3003309"/>
                </a:cubicBezTo>
                <a:cubicBezTo>
                  <a:pt x="132774" y="2976695"/>
                  <a:pt x="128800" y="2946524"/>
                  <a:pt x="114181" y="2920783"/>
                </a:cubicBezTo>
                <a:cubicBezTo>
                  <a:pt x="110039" y="2916058"/>
                  <a:pt x="108471" y="2904456"/>
                  <a:pt x="110679" y="2894872"/>
                </a:cubicBezTo>
                <a:cubicBezTo>
                  <a:pt x="111059" y="2893225"/>
                  <a:pt x="111540" y="2891698"/>
                  <a:pt x="112105" y="2890343"/>
                </a:cubicBezTo>
                <a:cubicBezTo>
                  <a:pt x="109867" y="2868089"/>
                  <a:pt x="99880" y="2786694"/>
                  <a:pt x="97261" y="2761348"/>
                </a:cubicBezTo>
                <a:cubicBezTo>
                  <a:pt x="102582" y="2759296"/>
                  <a:pt x="92979" y="2746479"/>
                  <a:pt x="96391" y="2738269"/>
                </a:cubicBezTo>
                <a:cubicBezTo>
                  <a:pt x="99385" y="2732389"/>
                  <a:pt x="97169" y="2727128"/>
                  <a:pt x="96935" y="2720986"/>
                </a:cubicBezTo>
                <a:cubicBezTo>
                  <a:pt x="99286" y="2712894"/>
                  <a:pt x="95038" y="2686502"/>
                  <a:pt x="91989" y="2679622"/>
                </a:cubicBezTo>
                <a:cubicBezTo>
                  <a:pt x="81399" y="2663179"/>
                  <a:pt x="89263" y="2625816"/>
                  <a:pt x="81148" y="2612155"/>
                </a:cubicBezTo>
                <a:cubicBezTo>
                  <a:pt x="79959" y="2607198"/>
                  <a:pt x="79477" y="2602348"/>
                  <a:pt x="79437" y="2597587"/>
                </a:cubicBezTo>
                <a:lnTo>
                  <a:pt x="80330" y="2584265"/>
                </a:lnTo>
                <a:lnTo>
                  <a:pt x="82598" y="2580478"/>
                </a:lnTo>
                <a:lnTo>
                  <a:pt x="82036" y="2572336"/>
                </a:lnTo>
                <a:cubicBezTo>
                  <a:pt x="82151" y="2571558"/>
                  <a:pt x="82268" y="2570781"/>
                  <a:pt x="82382" y="2570003"/>
                </a:cubicBezTo>
                <a:cubicBezTo>
                  <a:pt x="83051" y="2565547"/>
                  <a:pt x="83633" y="2561148"/>
                  <a:pt x="83863" y="2556795"/>
                </a:cubicBezTo>
                <a:cubicBezTo>
                  <a:pt x="72488" y="2562520"/>
                  <a:pt x="83948" y="2520705"/>
                  <a:pt x="74748" y="2532758"/>
                </a:cubicBezTo>
                <a:cubicBezTo>
                  <a:pt x="74036" y="2509832"/>
                  <a:pt x="65468" y="2527319"/>
                  <a:pt x="73635" y="2499761"/>
                </a:cubicBezTo>
                <a:cubicBezTo>
                  <a:pt x="71274" y="2470676"/>
                  <a:pt x="65249" y="2394590"/>
                  <a:pt x="60578" y="2358247"/>
                </a:cubicBezTo>
                <a:cubicBezTo>
                  <a:pt x="48098" y="2321058"/>
                  <a:pt x="51871" y="2307292"/>
                  <a:pt x="45608" y="2281700"/>
                </a:cubicBezTo>
                <a:cubicBezTo>
                  <a:pt x="42561" y="2231911"/>
                  <a:pt x="27606" y="2234675"/>
                  <a:pt x="38596" y="2212754"/>
                </a:cubicBezTo>
                <a:cubicBezTo>
                  <a:pt x="35914" y="2179358"/>
                  <a:pt x="22255" y="2208338"/>
                  <a:pt x="26682" y="2173326"/>
                </a:cubicBezTo>
                <a:cubicBezTo>
                  <a:pt x="24890" y="2172239"/>
                  <a:pt x="18217" y="2144144"/>
                  <a:pt x="16929" y="2141885"/>
                </a:cubicBezTo>
                <a:lnTo>
                  <a:pt x="8964" y="2114492"/>
                </a:lnTo>
                <a:lnTo>
                  <a:pt x="4722" y="2102024"/>
                </a:lnTo>
                <a:lnTo>
                  <a:pt x="4895" y="2098845"/>
                </a:lnTo>
                <a:lnTo>
                  <a:pt x="0" y="2078724"/>
                </a:lnTo>
                <a:lnTo>
                  <a:pt x="390" y="2078045"/>
                </a:lnTo>
                <a:cubicBezTo>
                  <a:pt x="1156" y="2076065"/>
                  <a:pt x="1510" y="2073734"/>
                  <a:pt x="1014" y="2070619"/>
                </a:cubicBezTo>
                <a:cubicBezTo>
                  <a:pt x="8491" y="2069516"/>
                  <a:pt x="3283" y="2066435"/>
                  <a:pt x="1159" y="2057342"/>
                </a:cubicBezTo>
                <a:cubicBezTo>
                  <a:pt x="12299" y="2053600"/>
                  <a:pt x="2214" y="2031320"/>
                  <a:pt x="7167" y="2021755"/>
                </a:cubicBezTo>
                <a:cubicBezTo>
                  <a:pt x="5357" y="2015157"/>
                  <a:pt x="3647" y="2008113"/>
                  <a:pt x="2116" y="2000732"/>
                </a:cubicBezTo>
                <a:lnTo>
                  <a:pt x="1347" y="1941432"/>
                </a:lnTo>
                <a:lnTo>
                  <a:pt x="10317" y="1879330"/>
                </a:lnTo>
                <a:cubicBezTo>
                  <a:pt x="10514" y="1856359"/>
                  <a:pt x="13844" y="1836468"/>
                  <a:pt x="11494" y="1817026"/>
                </a:cubicBezTo>
                <a:cubicBezTo>
                  <a:pt x="14087" y="1809129"/>
                  <a:pt x="15133" y="1801685"/>
                  <a:pt x="11255" y="1794468"/>
                </a:cubicBezTo>
                <a:cubicBezTo>
                  <a:pt x="12549" y="1773031"/>
                  <a:pt x="18087" y="1767842"/>
                  <a:pt x="13767" y="1754258"/>
                </a:cubicBezTo>
                <a:cubicBezTo>
                  <a:pt x="22727" y="1742214"/>
                  <a:pt x="19307" y="1741502"/>
                  <a:pt x="16741" y="1735842"/>
                </a:cubicBezTo>
                <a:cubicBezTo>
                  <a:pt x="16680" y="1735573"/>
                  <a:pt x="16620" y="1735303"/>
                  <a:pt x="16558" y="1735034"/>
                </a:cubicBezTo>
                <a:lnTo>
                  <a:pt x="17839" y="1733388"/>
                </a:lnTo>
                <a:lnTo>
                  <a:pt x="18432" y="1729981"/>
                </a:lnTo>
                <a:lnTo>
                  <a:pt x="18049" y="1720681"/>
                </a:lnTo>
                <a:lnTo>
                  <a:pt x="17577" y="1717183"/>
                </a:lnTo>
                <a:cubicBezTo>
                  <a:pt x="17372" y="1714774"/>
                  <a:pt x="17395" y="1713173"/>
                  <a:pt x="17585" y="1712065"/>
                </a:cubicBezTo>
                <a:lnTo>
                  <a:pt x="17691" y="1711937"/>
                </a:lnTo>
                <a:cubicBezTo>
                  <a:pt x="17627" y="1710339"/>
                  <a:pt x="17561" y="1708742"/>
                  <a:pt x="17495" y="1707144"/>
                </a:cubicBezTo>
                <a:cubicBezTo>
                  <a:pt x="16921" y="1699055"/>
                  <a:pt x="16135" y="1691182"/>
                  <a:pt x="15202" y="1683689"/>
                </a:cubicBezTo>
                <a:cubicBezTo>
                  <a:pt x="21083" y="1677353"/>
                  <a:pt x="14136" y="1649666"/>
                  <a:pt x="25222" y="1652696"/>
                </a:cubicBezTo>
                <a:cubicBezTo>
                  <a:pt x="24292" y="1642588"/>
                  <a:pt x="19689" y="1636475"/>
                  <a:pt x="26960" y="1639879"/>
                </a:cubicBezTo>
                <a:cubicBezTo>
                  <a:pt x="26863" y="1636551"/>
                  <a:pt x="27480" y="1634501"/>
                  <a:pt x="28448" y="1633033"/>
                </a:cubicBezTo>
                <a:lnTo>
                  <a:pt x="28903" y="1632608"/>
                </a:lnTo>
                <a:lnTo>
                  <a:pt x="24652" y="1592480"/>
                </a:lnTo>
                <a:lnTo>
                  <a:pt x="23913" y="1584906"/>
                </a:lnTo>
                <a:lnTo>
                  <a:pt x="22514" y="1582767"/>
                </a:lnTo>
                <a:cubicBezTo>
                  <a:pt x="21664" y="1580457"/>
                  <a:pt x="21296" y="1577147"/>
                  <a:pt x="22026" y="1571592"/>
                </a:cubicBezTo>
                <a:lnTo>
                  <a:pt x="22419" y="1570307"/>
                </a:lnTo>
                <a:lnTo>
                  <a:pt x="20346" y="1561090"/>
                </a:lnTo>
                <a:cubicBezTo>
                  <a:pt x="19389" y="1558122"/>
                  <a:pt x="18171" y="1555494"/>
                  <a:pt x="16592" y="1553366"/>
                </a:cubicBezTo>
                <a:cubicBezTo>
                  <a:pt x="25031" y="1521984"/>
                  <a:pt x="17310" y="1492373"/>
                  <a:pt x="18769" y="1458310"/>
                </a:cubicBezTo>
                <a:cubicBezTo>
                  <a:pt x="15781" y="1419813"/>
                  <a:pt x="16520" y="1400570"/>
                  <a:pt x="14180" y="1378298"/>
                </a:cubicBezTo>
                <a:cubicBezTo>
                  <a:pt x="14048" y="1374627"/>
                  <a:pt x="12975" y="1344874"/>
                  <a:pt x="17655" y="1350990"/>
                </a:cubicBezTo>
                <a:cubicBezTo>
                  <a:pt x="16842" y="1317827"/>
                  <a:pt x="20548" y="1269305"/>
                  <a:pt x="19640" y="1235237"/>
                </a:cubicBezTo>
                <a:cubicBezTo>
                  <a:pt x="30758" y="1213340"/>
                  <a:pt x="10125" y="1192318"/>
                  <a:pt x="12205" y="1169607"/>
                </a:cubicBezTo>
                <a:cubicBezTo>
                  <a:pt x="1970" y="1175819"/>
                  <a:pt x="17947" y="1119010"/>
                  <a:pt x="6396" y="1117768"/>
                </a:cubicBezTo>
                <a:lnTo>
                  <a:pt x="13079" y="1093182"/>
                </a:lnTo>
                <a:lnTo>
                  <a:pt x="15536" y="1080768"/>
                </a:lnTo>
                <a:cubicBezTo>
                  <a:pt x="16069" y="1076118"/>
                  <a:pt x="16192" y="1071115"/>
                  <a:pt x="15653" y="1065586"/>
                </a:cubicBezTo>
                <a:cubicBezTo>
                  <a:pt x="11077" y="1051984"/>
                  <a:pt x="16686" y="1030805"/>
                  <a:pt x="16347" y="1011649"/>
                </a:cubicBezTo>
                <a:lnTo>
                  <a:pt x="14930" y="1002853"/>
                </a:lnTo>
                <a:lnTo>
                  <a:pt x="17293" y="974141"/>
                </a:lnTo>
                <a:cubicBezTo>
                  <a:pt x="17406" y="958638"/>
                  <a:pt x="17518" y="943134"/>
                  <a:pt x="17632" y="927631"/>
                </a:cubicBezTo>
                <a:cubicBezTo>
                  <a:pt x="17528" y="920062"/>
                  <a:pt x="14238" y="910045"/>
                  <a:pt x="18234" y="910937"/>
                </a:cubicBezTo>
                <a:lnTo>
                  <a:pt x="16849" y="902435"/>
                </a:lnTo>
                <a:cubicBezTo>
                  <a:pt x="17539" y="899277"/>
                  <a:pt x="21627" y="895711"/>
                  <a:pt x="22373" y="891990"/>
                </a:cubicBezTo>
                <a:lnTo>
                  <a:pt x="21325" y="880111"/>
                </a:lnTo>
                <a:cubicBezTo>
                  <a:pt x="21945" y="870527"/>
                  <a:pt x="25240" y="842878"/>
                  <a:pt x="26093" y="834489"/>
                </a:cubicBezTo>
                <a:cubicBezTo>
                  <a:pt x="26209" y="832918"/>
                  <a:pt x="26326" y="831346"/>
                  <a:pt x="26443" y="829775"/>
                </a:cubicBezTo>
                <a:lnTo>
                  <a:pt x="30281" y="819512"/>
                </a:lnTo>
                <a:cubicBezTo>
                  <a:pt x="33185" y="812044"/>
                  <a:pt x="35140" y="806167"/>
                  <a:pt x="33565" y="799644"/>
                </a:cubicBezTo>
                <a:cubicBezTo>
                  <a:pt x="37315" y="788526"/>
                  <a:pt x="47825" y="780759"/>
                  <a:pt x="45021" y="764665"/>
                </a:cubicBezTo>
                <a:cubicBezTo>
                  <a:pt x="49783" y="769550"/>
                  <a:pt x="45598" y="746793"/>
                  <a:pt x="50489" y="744105"/>
                </a:cubicBezTo>
                <a:cubicBezTo>
                  <a:pt x="54427" y="742863"/>
                  <a:pt x="54075" y="735671"/>
                  <a:pt x="55528" y="730194"/>
                </a:cubicBezTo>
                <a:cubicBezTo>
                  <a:pt x="59550" y="726290"/>
                  <a:pt x="63223" y="698730"/>
                  <a:pt x="62644" y="689135"/>
                </a:cubicBezTo>
                <a:cubicBezTo>
                  <a:pt x="58641" y="662091"/>
                  <a:pt x="74836" y="640336"/>
                  <a:pt x="72053" y="618713"/>
                </a:cubicBezTo>
                <a:cubicBezTo>
                  <a:pt x="76087" y="591435"/>
                  <a:pt x="82744" y="569420"/>
                  <a:pt x="86856" y="551780"/>
                </a:cubicBezTo>
                <a:cubicBezTo>
                  <a:pt x="88575" y="548851"/>
                  <a:pt x="95382" y="516259"/>
                  <a:pt x="96726" y="512872"/>
                </a:cubicBezTo>
                <a:cubicBezTo>
                  <a:pt x="100419" y="493504"/>
                  <a:pt x="100672" y="501219"/>
                  <a:pt x="106424" y="468465"/>
                </a:cubicBezTo>
                <a:cubicBezTo>
                  <a:pt x="112311" y="440981"/>
                  <a:pt x="114701" y="412768"/>
                  <a:pt x="120891" y="382132"/>
                </a:cubicBezTo>
                <a:cubicBezTo>
                  <a:pt x="129222" y="349601"/>
                  <a:pt x="127107" y="330343"/>
                  <a:pt x="130626" y="317540"/>
                </a:cubicBezTo>
                <a:cubicBezTo>
                  <a:pt x="140831" y="290637"/>
                  <a:pt x="132678" y="282291"/>
                  <a:pt x="131710" y="241275"/>
                </a:cubicBezTo>
                <a:cubicBezTo>
                  <a:pt x="138492" y="209754"/>
                  <a:pt x="136031" y="176028"/>
                  <a:pt x="148874" y="151981"/>
                </a:cubicBezTo>
                <a:cubicBezTo>
                  <a:pt x="147745" y="148837"/>
                  <a:pt x="147032" y="145469"/>
                  <a:pt x="146614" y="141960"/>
                </a:cubicBezTo>
                <a:lnTo>
                  <a:pt x="146157" y="131693"/>
                </a:lnTo>
                <a:lnTo>
                  <a:pt x="146726" y="130743"/>
                </a:lnTo>
                <a:cubicBezTo>
                  <a:pt x="148289" y="125949"/>
                  <a:pt x="148475" y="122528"/>
                  <a:pt x="148054" y="119721"/>
                </a:cubicBezTo>
                <a:lnTo>
                  <a:pt x="147094" y="116693"/>
                </a:lnTo>
                <a:lnTo>
                  <a:pt x="147613" y="108938"/>
                </a:lnTo>
                <a:cubicBezTo>
                  <a:pt x="147601" y="103672"/>
                  <a:pt x="147590" y="98407"/>
                  <a:pt x="147578" y="93141"/>
                </a:cubicBezTo>
                <a:lnTo>
                  <a:pt x="148563" y="90672"/>
                </a:lnTo>
                <a:lnTo>
                  <a:pt x="150053" y="67604"/>
                </a:lnTo>
                <a:lnTo>
                  <a:pt x="150543" y="67517"/>
                </a:lnTo>
                <a:cubicBezTo>
                  <a:pt x="151678" y="66796"/>
                  <a:pt x="152579" y="65272"/>
                  <a:pt x="153018" y="62023"/>
                </a:cubicBezTo>
                <a:cubicBezTo>
                  <a:pt x="159234" y="70391"/>
                  <a:pt x="155928" y="61314"/>
                  <a:pt x="156674" y="50998"/>
                </a:cubicBezTo>
                <a:cubicBezTo>
                  <a:pt x="166493" y="61692"/>
                  <a:pt x="164448" y="30350"/>
                  <a:pt x="170922" y="28434"/>
                </a:cubicBezTo>
                <a:cubicBezTo>
                  <a:pt x="171248" y="20617"/>
                  <a:pt x="171772" y="12542"/>
                  <a:pt x="172528" y="4411"/>
                </a:cubicBezTo>
                <a:close/>
              </a:path>
            </a:pathLst>
          </a:custGeom>
        </p:spPr>
      </p:pic>
      <p:pic>
        <p:nvPicPr>
          <p:cNvPr id="6" name="Picture 5" descr="A person in a suit and tie&#10;&#10;Description automatically generated">
            <a:extLst>
              <a:ext uri="{FF2B5EF4-FFF2-40B4-BE49-F238E27FC236}">
                <a16:creationId xmlns:a16="http://schemas.microsoft.com/office/drawing/2014/main" id="{5E797285-46A3-7E4A-853F-14C0AB74B383}"/>
              </a:ext>
            </a:extLst>
          </p:cNvPr>
          <p:cNvPicPr>
            <a:picLocks noChangeAspect="1"/>
          </p:cNvPicPr>
          <p:nvPr/>
        </p:nvPicPr>
        <p:blipFill rotWithShape="1">
          <a:blip r:embed="rId5"/>
          <a:srcRect r="1" b="4143"/>
          <a:stretch/>
        </p:blipFill>
        <p:spPr>
          <a:xfrm>
            <a:off x="9500189" y="3429000"/>
            <a:ext cx="2691812" cy="3429000"/>
          </a:xfrm>
          <a:prstGeom prst="rect">
            <a:avLst/>
          </a:prstGeom>
        </p:spPr>
      </p:pic>
    </p:spTree>
    <p:extLst>
      <p:ext uri="{BB962C8B-B14F-4D97-AF65-F5344CB8AC3E}">
        <p14:creationId xmlns:p14="http://schemas.microsoft.com/office/powerpoint/2010/main" val="2527459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AF6F48-BE98-D6FB-F63A-3D588D75E258}"/>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C3EAC0-8708-6F53-36C4-3044B98C8955}"/>
              </a:ext>
            </a:extLst>
          </p:cNvPr>
          <p:cNvSpPr>
            <a:spLocks noGrp="1"/>
          </p:cNvSpPr>
          <p:nvPr>
            <p:ph type="title"/>
          </p:nvPr>
        </p:nvSpPr>
        <p:spPr>
          <a:xfrm>
            <a:off x="7531610" y="365125"/>
            <a:ext cx="3822189" cy="1899912"/>
          </a:xfrm>
        </p:spPr>
        <p:txBody>
          <a:bodyPr>
            <a:normAutofit/>
          </a:bodyPr>
          <a:lstStyle/>
          <a:p>
            <a:r>
              <a:rPr lang="en-US" sz="4000"/>
              <a:t>Urban Migration</a:t>
            </a:r>
          </a:p>
        </p:txBody>
      </p:sp>
      <p:sp>
        <p:nvSpPr>
          <p:cNvPr id="3" name="Content Placeholder 2">
            <a:extLst>
              <a:ext uri="{FF2B5EF4-FFF2-40B4-BE49-F238E27FC236}">
                <a16:creationId xmlns:a16="http://schemas.microsoft.com/office/drawing/2014/main" id="{6DA8400F-432C-58A4-2A19-0744A18A6F1F}"/>
              </a:ext>
            </a:extLst>
          </p:cNvPr>
          <p:cNvSpPr>
            <a:spLocks noGrp="1"/>
          </p:cNvSpPr>
          <p:nvPr>
            <p:ph idx="1"/>
          </p:nvPr>
        </p:nvSpPr>
        <p:spPr>
          <a:xfrm>
            <a:off x="7531610" y="2434201"/>
            <a:ext cx="3822189" cy="3742762"/>
          </a:xfrm>
        </p:spPr>
        <p:txBody>
          <a:bodyPr>
            <a:normAutofit/>
          </a:bodyPr>
          <a:lstStyle/>
          <a:p>
            <a:r>
              <a:rPr lang="en-US" sz="2000"/>
              <a:t>As Iranian Zoroastrians became more educated, and less persecution was implemented, they moved out of desert areas of Yazd and Kerman to urban areas and capital city of Tehran for economic opportunities.</a:t>
            </a:r>
          </a:p>
          <a:p>
            <a:r>
              <a:rPr lang="en-US" sz="2000"/>
              <a:t>Some of these individuals became successful and gave back to the country and Zoroastrian community</a:t>
            </a:r>
          </a:p>
        </p:txBody>
      </p:sp>
    </p:spTree>
    <p:extLst>
      <p:ext uri="{BB962C8B-B14F-4D97-AF65-F5344CB8AC3E}">
        <p14:creationId xmlns:p14="http://schemas.microsoft.com/office/powerpoint/2010/main" val="208266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C338691-CE02-4F4B-EEEE-36C563029B1B}"/>
              </a:ext>
            </a:extLst>
          </p:cNvPr>
          <p:cNvSpPr>
            <a:spLocks noGrp="1"/>
          </p:cNvSpPr>
          <p:nvPr>
            <p:ph type="title"/>
          </p:nvPr>
        </p:nvSpPr>
        <p:spPr>
          <a:xfrm>
            <a:off x="1295400" y="669925"/>
            <a:ext cx="4800600" cy="1325563"/>
          </a:xfrm>
        </p:spPr>
        <p:txBody>
          <a:bodyPr anchor="b">
            <a:normAutofit/>
          </a:bodyPr>
          <a:lstStyle/>
          <a:p>
            <a:pPr algn="ctr"/>
            <a:r>
              <a:rPr lang="en-US" sz="3400" dirty="0">
                <a:solidFill>
                  <a:schemeClr val="bg1"/>
                </a:solidFill>
              </a:rPr>
              <a:t>Zoroastrians After Islamic Republic of Iran (1979)</a:t>
            </a: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264B02-141C-977B-F737-F9373F983918}"/>
              </a:ext>
            </a:extLst>
          </p:cNvPr>
          <p:cNvSpPr>
            <a:spLocks noGrp="1"/>
          </p:cNvSpPr>
          <p:nvPr>
            <p:ph idx="1"/>
          </p:nvPr>
        </p:nvSpPr>
        <p:spPr>
          <a:xfrm>
            <a:off x="1295400" y="2288833"/>
            <a:ext cx="4800600" cy="4131014"/>
          </a:xfrm>
        </p:spPr>
        <p:txBody>
          <a:bodyPr>
            <a:normAutofit/>
          </a:bodyPr>
          <a:lstStyle/>
          <a:p>
            <a:r>
              <a:rPr lang="en-US" sz="1600" dirty="0">
                <a:solidFill>
                  <a:schemeClr val="bg1"/>
                </a:solidFill>
              </a:rPr>
              <a:t>Some of the old discriminations and persecutions were implemented</a:t>
            </a:r>
          </a:p>
          <a:p>
            <a:pPr lvl="1"/>
            <a:r>
              <a:rPr lang="en-US" sz="1600" dirty="0">
                <a:solidFill>
                  <a:schemeClr val="bg1"/>
                </a:solidFill>
              </a:rPr>
              <a:t>Pressure on children to attend Islamic classes</a:t>
            </a:r>
          </a:p>
          <a:p>
            <a:pPr lvl="1"/>
            <a:r>
              <a:rPr lang="en-US" sz="1600" dirty="0">
                <a:solidFill>
                  <a:schemeClr val="bg1"/>
                </a:solidFill>
              </a:rPr>
              <a:t>Some consider Zoroastrians unclean</a:t>
            </a:r>
          </a:p>
          <a:p>
            <a:pPr lvl="1"/>
            <a:r>
              <a:rPr lang="en-US" sz="1600" dirty="0">
                <a:solidFill>
                  <a:schemeClr val="bg1"/>
                </a:solidFill>
              </a:rPr>
              <a:t>Torture and killing of those who help non-Zoroastrians initiate to </a:t>
            </a:r>
            <a:r>
              <a:rPr lang="en-US" sz="1600" dirty="0" err="1">
                <a:solidFill>
                  <a:schemeClr val="bg1"/>
                </a:solidFill>
              </a:rPr>
              <a:t>Zoroaostrian</a:t>
            </a:r>
            <a:r>
              <a:rPr lang="en-US" sz="1600" dirty="0">
                <a:solidFill>
                  <a:schemeClr val="bg1"/>
                </a:solidFill>
              </a:rPr>
              <a:t> religion</a:t>
            </a:r>
          </a:p>
          <a:p>
            <a:pPr lvl="1"/>
            <a:r>
              <a:rPr lang="en-US" sz="1600" dirty="0">
                <a:solidFill>
                  <a:schemeClr val="bg1"/>
                </a:solidFill>
              </a:rPr>
              <a:t>Torture and abuse for voicing slightest disagreement to Islam</a:t>
            </a:r>
          </a:p>
          <a:p>
            <a:pPr lvl="1"/>
            <a:r>
              <a:rPr lang="en-US" sz="1600" dirty="0">
                <a:solidFill>
                  <a:schemeClr val="bg1"/>
                </a:solidFill>
              </a:rPr>
              <a:t>A sibling who converts to Islam would receive all the inheritance </a:t>
            </a:r>
          </a:p>
          <a:p>
            <a:pPr lvl="1"/>
            <a:r>
              <a:rPr lang="en-US" sz="1600" dirty="0">
                <a:solidFill>
                  <a:schemeClr val="bg1"/>
                </a:solidFill>
              </a:rPr>
              <a:t>Compensation for accidental death of a Zoroastrian is less than that of a Muslim</a:t>
            </a:r>
          </a:p>
          <a:p>
            <a:pPr lvl="1"/>
            <a:r>
              <a:rPr lang="en-US" sz="1600" dirty="0">
                <a:solidFill>
                  <a:schemeClr val="bg1"/>
                </a:solidFill>
              </a:rPr>
              <a:t>Zoroastrians are not given well-paying jobs</a:t>
            </a:r>
          </a:p>
          <a:p>
            <a:pPr lvl="1"/>
            <a:r>
              <a:rPr lang="en-US" sz="1600" dirty="0">
                <a:solidFill>
                  <a:schemeClr val="bg1"/>
                </a:solidFill>
              </a:rPr>
              <a:t>Top educational opportunities are denied of Zoroastrians</a:t>
            </a:r>
          </a:p>
        </p:txBody>
      </p:sp>
      <p:pic>
        <p:nvPicPr>
          <p:cNvPr id="4" name="Picture 3">
            <a:extLst>
              <a:ext uri="{FF2B5EF4-FFF2-40B4-BE49-F238E27FC236}">
                <a16:creationId xmlns:a16="http://schemas.microsoft.com/office/drawing/2014/main" id="{29E72371-982E-292D-221A-3AB7919443D2}"/>
              </a:ext>
            </a:extLst>
          </p:cNvPr>
          <p:cNvPicPr>
            <a:picLocks noChangeAspect="1"/>
          </p:cNvPicPr>
          <p:nvPr/>
        </p:nvPicPr>
        <p:blipFill rotWithShape="1">
          <a:blip r:embed="rId2"/>
          <a:srcRect l="12298" r="18028" b="1"/>
          <a:stretch/>
        </p:blipFill>
        <p:spPr>
          <a:xfrm>
            <a:off x="7629727" y="1243617"/>
            <a:ext cx="4562263" cy="4370753"/>
          </a:xfrm>
          <a:prstGeom prst="rect">
            <a:avLst/>
          </a:prstGeom>
        </p:spPr>
      </p:pic>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389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17617A-6688-F76B-FA59-F199371C9DFC}"/>
              </a:ext>
            </a:extLst>
          </p:cNvPr>
          <p:cNvSpPr>
            <a:spLocks noGrp="1"/>
          </p:cNvSpPr>
          <p:nvPr>
            <p:ph type="title"/>
          </p:nvPr>
        </p:nvSpPr>
        <p:spPr>
          <a:xfrm>
            <a:off x="838200" y="1019176"/>
            <a:ext cx="4391024" cy="704849"/>
          </a:xfrm>
        </p:spPr>
        <p:txBody>
          <a:bodyPr anchor="t">
            <a:normAutofit/>
          </a:bodyPr>
          <a:lstStyle/>
          <a:p>
            <a:pPr algn="ctr"/>
            <a:r>
              <a:rPr lang="en-US" sz="4000" dirty="0">
                <a:solidFill>
                  <a:schemeClr val="bg1"/>
                </a:solidFill>
              </a:rPr>
              <a:t>Background</a:t>
            </a:r>
          </a:p>
        </p:txBody>
      </p:sp>
      <p:sp>
        <p:nvSpPr>
          <p:cNvPr id="3" name="Content Placeholder 2">
            <a:extLst>
              <a:ext uri="{FF2B5EF4-FFF2-40B4-BE49-F238E27FC236}">
                <a16:creationId xmlns:a16="http://schemas.microsoft.com/office/drawing/2014/main" id="{47C20A8D-E6CB-B0FC-0A29-81C6938C9D71}"/>
              </a:ext>
            </a:extLst>
          </p:cNvPr>
          <p:cNvSpPr>
            <a:spLocks noGrp="1"/>
          </p:cNvSpPr>
          <p:nvPr>
            <p:ph idx="1"/>
          </p:nvPr>
        </p:nvSpPr>
        <p:spPr>
          <a:xfrm>
            <a:off x="838200" y="2276475"/>
            <a:ext cx="4391024" cy="3324225"/>
          </a:xfrm>
        </p:spPr>
        <p:txBody>
          <a:bodyPr>
            <a:noAutofit/>
          </a:bodyPr>
          <a:lstStyle/>
          <a:p>
            <a:r>
              <a:rPr lang="en-US" sz="1800" dirty="0">
                <a:solidFill>
                  <a:schemeClr val="bg1">
                    <a:alpha val="80000"/>
                  </a:schemeClr>
                </a:solidFill>
              </a:rPr>
              <a:t>After the Islamic Arab invasion of Iran in 636 CE, religion minorities in Iran specially Zoroastrians were severely persecuted.</a:t>
            </a:r>
          </a:p>
          <a:p>
            <a:r>
              <a:rPr lang="en-US" sz="1800" dirty="0">
                <a:solidFill>
                  <a:schemeClr val="bg1">
                    <a:alpha val="80000"/>
                  </a:schemeClr>
                </a:solidFill>
              </a:rPr>
              <a:t>A population of once millions fell to about 7000 by the 1800’s</a:t>
            </a:r>
          </a:p>
          <a:p>
            <a:r>
              <a:rPr lang="en-US" sz="1800" dirty="0">
                <a:solidFill>
                  <a:schemeClr val="bg1">
                    <a:alpha val="80000"/>
                  </a:schemeClr>
                </a:solidFill>
              </a:rPr>
              <a:t>The Zoroastrians in India (Parsis) established an organization and funded the expedition of </a:t>
            </a:r>
            <a:r>
              <a:rPr lang="en-US" sz="1800" dirty="0" err="1">
                <a:solidFill>
                  <a:schemeClr val="bg1">
                    <a:alpha val="80000"/>
                  </a:schemeClr>
                </a:solidFill>
              </a:rPr>
              <a:t>Maneckji</a:t>
            </a:r>
            <a:r>
              <a:rPr lang="en-US" sz="1800" dirty="0">
                <a:solidFill>
                  <a:schemeClr val="bg1">
                    <a:alpha val="80000"/>
                  </a:schemeClr>
                </a:solidFill>
              </a:rPr>
              <a:t> </a:t>
            </a:r>
            <a:r>
              <a:rPr lang="en-US" sz="1800" dirty="0" err="1">
                <a:solidFill>
                  <a:schemeClr val="bg1">
                    <a:alpha val="80000"/>
                  </a:schemeClr>
                </a:solidFill>
              </a:rPr>
              <a:t>Limji</a:t>
            </a:r>
            <a:r>
              <a:rPr lang="en-US" sz="1800" dirty="0">
                <a:solidFill>
                  <a:schemeClr val="bg1">
                    <a:alpha val="80000"/>
                  </a:schemeClr>
                </a:solidFill>
              </a:rPr>
              <a:t> </a:t>
            </a:r>
            <a:r>
              <a:rPr lang="en-US" sz="1800" dirty="0" err="1">
                <a:solidFill>
                  <a:schemeClr val="bg1">
                    <a:alpha val="80000"/>
                  </a:schemeClr>
                </a:solidFill>
              </a:rPr>
              <a:t>Hataria</a:t>
            </a:r>
            <a:r>
              <a:rPr lang="en-US" sz="1800" dirty="0">
                <a:solidFill>
                  <a:schemeClr val="bg1">
                    <a:alpha val="80000"/>
                  </a:schemeClr>
                </a:solidFill>
              </a:rPr>
              <a:t> to Iran </a:t>
            </a:r>
          </a:p>
          <a:p>
            <a:pPr lvl="1"/>
            <a:r>
              <a:rPr lang="en-US" sz="1800" dirty="0">
                <a:solidFill>
                  <a:schemeClr val="bg1">
                    <a:alpha val="80000"/>
                  </a:schemeClr>
                </a:solidFill>
              </a:rPr>
              <a:t>The purpose of this expedition was to evaluate the condition of Zoroastrians in Iran</a:t>
            </a:r>
          </a:p>
        </p:txBody>
      </p:sp>
      <p:grpSp>
        <p:nvGrpSpPr>
          <p:cNvPr id="20" name="Group 19">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21" name="Group 20">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5" name="Freeform: Shape 24">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2" name="Group 21">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23" name="Freeform: Shape 22">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Picture 4">
            <a:extLst>
              <a:ext uri="{FF2B5EF4-FFF2-40B4-BE49-F238E27FC236}">
                <a16:creationId xmlns:a16="http://schemas.microsoft.com/office/drawing/2014/main" id="{B1B3145D-C166-C775-7180-F07A665ED252}"/>
              </a:ext>
            </a:extLst>
          </p:cNvPr>
          <p:cNvPicPr>
            <a:picLocks noChangeAspect="1"/>
          </p:cNvPicPr>
          <p:nvPr/>
        </p:nvPicPr>
        <p:blipFill>
          <a:blip r:embed="rId3"/>
          <a:stretch>
            <a:fillRect/>
          </a:stretch>
        </p:blipFill>
        <p:spPr>
          <a:xfrm>
            <a:off x="6633518" y="1350833"/>
            <a:ext cx="4185940" cy="3063347"/>
          </a:xfrm>
          <a:prstGeom prst="rect">
            <a:avLst/>
          </a:prstGeom>
        </p:spPr>
      </p:pic>
    </p:spTree>
    <p:extLst>
      <p:ext uri="{BB962C8B-B14F-4D97-AF65-F5344CB8AC3E}">
        <p14:creationId xmlns:p14="http://schemas.microsoft.com/office/powerpoint/2010/main" val="2815522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5FA909-3F24-448C-A8BC-7CF77F62F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6AB964-E948-4870-570A-B997FC34E08A}"/>
              </a:ext>
            </a:extLst>
          </p:cNvPr>
          <p:cNvSpPr>
            <a:spLocks noGrp="1"/>
          </p:cNvSpPr>
          <p:nvPr>
            <p:ph type="title"/>
          </p:nvPr>
        </p:nvSpPr>
        <p:spPr>
          <a:xfrm>
            <a:off x="838200" y="681136"/>
            <a:ext cx="6140449" cy="1306284"/>
          </a:xfrm>
        </p:spPr>
        <p:txBody>
          <a:bodyPr anchor="t">
            <a:normAutofit/>
          </a:bodyPr>
          <a:lstStyle/>
          <a:p>
            <a:pPr algn="ctr"/>
            <a:r>
              <a:rPr lang="en-US" sz="4000" dirty="0">
                <a:solidFill>
                  <a:schemeClr val="bg1"/>
                </a:solidFill>
              </a:rPr>
              <a:t>Seth </a:t>
            </a:r>
            <a:r>
              <a:rPr lang="en-US" sz="4000" dirty="0" err="1">
                <a:solidFill>
                  <a:schemeClr val="bg1"/>
                </a:solidFill>
              </a:rPr>
              <a:t>Maneckji</a:t>
            </a:r>
            <a:r>
              <a:rPr lang="en-US" sz="4000" dirty="0">
                <a:solidFill>
                  <a:schemeClr val="bg1"/>
                </a:solidFill>
              </a:rPr>
              <a:t> </a:t>
            </a:r>
            <a:r>
              <a:rPr lang="en-US" sz="4000" dirty="0" err="1">
                <a:solidFill>
                  <a:schemeClr val="bg1"/>
                </a:solidFill>
              </a:rPr>
              <a:t>Limji</a:t>
            </a:r>
            <a:r>
              <a:rPr lang="en-US" sz="4000" dirty="0">
                <a:solidFill>
                  <a:schemeClr val="bg1"/>
                </a:solidFill>
              </a:rPr>
              <a:t> </a:t>
            </a:r>
            <a:r>
              <a:rPr lang="en-US" sz="4000" dirty="0" err="1">
                <a:solidFill>
                  <a:schemeClr val="bg1"/>
                </a:solidFill>
              </a:rPr>
              <a:t>Hatari</a:t>
            </a:r>
            <a:r>
              <a:rPr lang="en-US" sz="4000" dirty="0">
                <a:solidFill>
                  <a:schemeClr val="bg1"/>
                </a:solidFill>
              </a:rPr>
              <a:t> (1813-1890)</a:t>
            </a:r>
          </a:p>
        </p:txBody>
      </p:sp>
      <p:sp>
        <p:nvSpPr>
          <p:cNvPr id="3" name="Content Placeholder 2">
            <a:extLst>
              <a:ext uri="{FF2B5EF4-FFF2-40B4-BE49-F238E27FC236}">
                <a16:creationId xmlns:a16="http://schemas.microsoft.com/office/drawing/2014/main" id="{44537C5F-EED6-2AEE-50D4-AB79FB557255}"/>
              </a:ext>
            </a:extLst>
          </p:cNvPr>
          <p:cNvSpPr>
            <a:spLocks noGrp="1"/>
          </p:cNvSpPr>
          <p:nvPr>
            <p:ph idx="1"/>
          </p:nvPr>
        </p:nvSpPr>
        <p:spPr>
          <a:xfrm>
            <a:off x="838200" y="1987420"/>
            <a:ext cx="6140449" cy="4021268"/>
          </a:xfrm>
        </p:spPr>
        <p:txBody>
          <a:bodyPr>
            <a:normAutofit lnSpcReduction="10000"/>
          </a:bodyPr>
          <a:lstStyle/>
          <a:p>
            <a:r>
              <a:rPr lang="en-US" sz="2400" dirty="0" err="1">
                <a:solidFill>
                  <a:schemeClr val="bg1">
                    <a:alpha val="80000"/>
                  </a:schemeClr>
                </a:solidFill>
              </a:rPr>
              <a:t>Maneckji</a:t>
            </a:r>
            <a:r>
              <a:rPr lang="en-US" sz="2400" dirty="0">
                <a:solidFill>
                  <a:schemeClr val="bg1">
                    <a:alpha val="80000"/>
                  </a:schemeClr>
                </a:solidFill>
              </a:rPr>
              <a:t> was born in a small village near Surat, India</a:t>
            </a:r>
          </a:p>
          <a:p>
            <a:r>
              <a:rPr lang="en-US" sz="2400" dirty="0">
                <a:solidFill>
                  <a:schemeClr val="bg1">
                    <a:alpha val="80000"/>
                  </a:schemeClr>
                </a:solidFill>
              </a:rPr>
              <a:t>He was brought up to take pride in his cultural heritage and history of ancient Iran</a:t>
            </a:r>
          </a:p>
          <a:p>
            <a:r>
              <a:rPr lang="en-US" sz="2400" dirty="0">
                <a:solidFill>
                  <a:schemeClr val="bg1">
                    <a:alpha val="80000"/>
                  </a:schemeClr>
                </a:solidFill>
              </a:rPr>
              <a:t>He was fluent in Gujarati, English, Urdu, and Farsi</a:t>
            </a:r>
          </a:p>
          <a:p>
            <a:r>
              <a:rPr lang="en-US" sz="2400" dirty="0">
                <a:solidFill>
                  <a:schemeClr val="bg1">
                    <a:alpha val="80000"/>
                  </a:schemeClr>
                </a:solidFill>
              </a:rPr>
              <a:t>The reports on the dire conditions of the Zoroastrians in Iran, initiated an expedition by </a:t>
            </a:r>
            <a:r>
              <a:rPr lang="en-US" sz="2400" dirty="0" err="1">
                <a:solidFill>
                  <a:schemeClr val="bg1">
                    <a:alpha val="80000"/>
                  </a:schemeClr>
                </a:solidFill>
              </a:rPr>
              <a:t>Maneckji</a:t>
            </a:r>
            <a:r>
              <a:rPr lang="en-US" sz="2400" dirty="0">
                <a:solidFill>
                  <a:schemeClr val="bg1">
                    <a:alpha val="80000"/>
                  </a:schemeClr>
                </a:solidFill>
              </a:rPr>
              <a:t> on behalf of the Society of Amelioration of the Condition of Zoroastrians in Persia</a:t>
            </a:r>
          </a:p>
          <a:p>
            <a:pPr marL="0" indent="0">
              <a:buNone/>
            </a:pPr>
            <a:endParaRPr lang="en-US" sz="2000" dirty="0">
              <a:solidFill>
                <a:schemeClr val="bg1">
                  <a:alpha val="80000"/>
                </a:schemeClr>
              </a:solidFill>
            </a:endParaRPr>
          </a:p>
        </p:txBody>
      </p:sp>
      <p:pic>
        <p:nvPicPr>
          <p:cNvPr id="4" name="Picture 3" descr="A person with a beard wearing a black robe&#10;&#10;Description automatically generated">
            <a:extLst>
              <a:ext uri="{FF2B5EF4-FFF2-40B4-BE49-F238E27FC236}">
                <a16:creationId xmlns:a16="http://schemas.microsoft.com/office/drawing/2014/main" id="{40380394-75CB-D286-7659-15FE62FA368D}"/>
              </a:ext>
            </a:extLst>
          </p:cNvPr>
          <p:cNvPicPr>
            <a:picLocks noChangeAspect="1"/>
          </p:cNvPicPr>
          <p:nvPr/>
        </p:nvPicPr>
        <p:blipFill rotWithShape="1">
          <a:blip r:embed="rId2"/>
          <a:srcRect r="-2" b="5292"/>
          <a:stretch/>
        </p:blipFill>
        <p:spPr>
          <a:xfrm>
            <a:off x="7668829"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1" name="Group 10">
            <a:extLst>
              <a:ext uri="{FF2B5EF4-FFF2-40B4-BE49-F238E27FC236}">
                <a16:creationId xmlns:a16="http://schemas.microsoft.com/office/drawing/2014/main" id="{8B60959F-9B69-4520-A16E-EA6BECC747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2" name="Freeform: Shape 11">
              <a:extLst>
                <a:ext uri="{FF2B5EF4-FFF2-40B4-BE49-F238E27FC236}">
                  <a16:creationId xmlns:a16="http://schemas.microsoft.com/office/drawing/2014/main" id="{18D5A6E8-CD1B-4796-ABD1-A6F27F6C0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D7E12F56-F4EE-4535-8677-C11996E241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25787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D791794-AD33-A2FE-2BEB-13C45A3CA85A}"/>
              </a:ext>
            </a:extLst>
          </p:cNvPr>
          <p:cNvSpPr>
            <a:spLocks noGrp="1"/>
          </p:cNvSpPr>
          <p:nvPr>
            <p:ph type="title"/>
          </p:nvPr>
        </p:nvSpPr>
        <p:spPr>
          <a:xfrm>
            <a:off x="1295398" y="669925"/>
            <a:ext cx="4686295" cy="1325563"/>
          </a:xfrm>
        </p:spPr>
        <p:txBody>
          <a:bodyPr anchor="b">
            <a:normAutofit/>
          </a:bodyPr>
          <a:lstStyle/>
          <a:p>
            <a:r>
              <a:rPr lang="en-US" sz="3800">
                <a:solidFill>
                  <a:schemeClr val="bg1"/>
                </a:solidFill>
              </a:rPr>
              <a:t>Maneckji’s Arrival </a:t>
            </a:r>
          </a:p>
        </p:txBody>
      </p:sp>
      <p:sp>
        <p:nvSpPr>
          <p:cNvPr id="3" name="Content Placeholder 2">
            <a:extLst>
              <a:ext uri="{FF2B5EF4-FFF2-40B4-BE49-F238E27FC236}">
                <a16:creationId xmlns:a16="http://schemas.microsoft.com/office/drawing/2014/main" id="{85851298-BE83-C9DD-4645-8184A34AF7C9}"/>
              </a:ext>
            </a:extLst>
          </p:cNvPr>
          <p:cNvSpPr>
            <a:spLocks noGrp="1"/>
          </p:cNvSpPr>
          <p:nvPr>
            <p:ph idx="1"/>
          </p:nvPr>
        </p:nvSpPr>
        <p:spPr>
          <a:xfrm>
            <a:off x="1295398" y="2400304"/>
            <a:ext cx="4686295" cy="3441692"/>
          </a:xfrm>
        </p:spPr>
        <p:txBody>
          <a:bodyPr>
            <a:normAutofit/>
          </a:bodyPr>
          <a:lstStyle/>
          <a:p>
            <a:r>
              <a:rPr lang="en-US" sz="2000" dirty="0" err="1">
                <a:solidFill>
                  <a:schemeClr val="bg1"/>
                </a:solidFill>
              </a:rPr>
              <a:t>Maneckji</a:t>
            </a:r>
            <a:r>
              <a:rPr lang="en-US" sz="2000" dirty="0">
                <a:solidFill>
                  <a:schemeClr val="bg1"/>
                </a:solidFill>
              </a:rPr>
              <a:t> arrived on the shores of Iran in Spring of 1854</a:t>
            </a:r>
          </a:p>
          <a:p>
            <a:r>
              <a:rPr lang="en-US" sz="2000" dirty="0">
                <a:solidFill>
                  <a:schemeClr val="bg1"/>
                </a:solidFill>
              </a:rPr>
              <a:t>Upon visiting Zoroastrians in Iran, he wrote:</a:t>
            </a:r>
          </a:p>
          <a:p>
            <a:pPr lvl="1"/>
            <a:r>
              <a:rPr lang="en-US" sz="2000" dirty="0">
                <a:solidFill>
                  <a:schemeClr val="bg1"/>
                </a:solidFill>
              </a:rPr>
              <a:t>I found [them] to be exhausted and trampled, so much that even no one in this world can be more miserable than them</a:t>
            </a:r>
          </a:p>
        </p:txBody>
      </p:sp>
      <p:pic>
        <p:nvPicPr>
          <p:cNvPr id="4" name="Picture 3">
            <a:extLst>
              <a:ext uri="{FF2B5EF4-FFF2-40B4-BE49-F238E27FC236}">
                <a16:creationId xmlns:a16="http://schemas.microsoft.com/office/drawing/2014/main" id="{C3831649-6855-EE41-7DA8-5014F047F415}"/>
              </a:ext>
            </a:extLst>
          </p:cNvPr>
          <p:cNvPicPr>
            <a:picLocks noChangeAspect="1"/>
          </p:cNvPicPr>
          <p:nvPr/>
        </p:nvPicPr>
        <p:blipFill rotWithShape="1">
          <a:blip r:embed="rId2"/>
          <a:srcRect r="1" b="3296"/>
          <a:stretch/>
        </p:blipFill>
        <p:spPr>
          <a:xfrm>
            <a:off x="6438898" y="10"/>
            <a:ext cx="5753102" cy="6857990"/>
          </a:xfrm>
          <a:prstGeom prst="rect">
            <a:avLst/>
          </a:prstGeom>
        </p:spPr>
      </p:pic>
      <p:cxnSp>
        <p:nvCxnSpPr>
          <p:cNvPr id="11" name="Straight Connector 10">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898"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41577A-888F-4E56-B9E4-CC57AC7B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95399"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63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A33D1AB-76EA-CF42-02D7-D61EFC715BE5}"/>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Maneckji’s Evaluation</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E87839-547D-A086-CD4C-CCD798A40A05}"/>
              </a:ext>
            </a:extLst>
          </p:cNvPr>
          <p:cNvSpPr>
            <a:spLocks noGrp="1"/>
          </p:cNvSpPr>
          <p:nvPr>
            <p:ph idx="1"/>
          </p:nvPr>
        </p:nvSpPr>
        <p:spPr>
          <a:xfrm>
            <a:off x="897769" y="1909192"/>
            <a:ext cx="4586513" cy="3647710"/>
          </a:xfrm>
        </p:spPr>
        <p:txBody>
          <a:bodyPr>
            <a:normAutofit/>
          </a:bodyPr>
          <a:lstStyle/>
          <a:p>
            <a:r>
              <a:rPr lang="en-US" sz="1900">
                <a:solidFill>
                  <a:schemeClr val="bg1"/>
                </a:solidFill>
              </a:rPr>
              <a:t>Maneckji’s report indicated that the dire condition of Zoraostrians in Iran were mainly due to:</a:t>
            </a:r>
          </a:p>
          <a:p>
            <a:pPr lvl="1"/>
            <a:r>
              <a:rPr lang="en-US" sz="1900">
                <a:solidFill>
                  <a:schemeClr val="bg1"/>
                </a:solidFill>
              </a:rPr>
              <a:t>Jizya- extra tax enforced on Zoroastrians</a:t>
            </a:r>
          </a:p>
          <a:p>
            <a:pPr lvl="1"/>
            <a:r>
              <a:rPr lang="en-US" sz="1900">
                <a:solidFill>
                  <a:schemeClr val="bg1"/>
                </a:solidFill>
              </a:rPr>
              <a:t>Demeaning laws posed an inferior status of Zoroastrians</a:t>
            </a:r>
          </a:p>
          <a:p>
            <a:pPr lvl="1"/>
            <a:r>
              <a:rPr lang="en-US" sz="1900">
                <a:solidFill>
                  <a:schemeClr val="bg1"/>
                </a:solidFill>
              </a:rPr>
              <a:t>Lack of leadership in the community</a:t>
            </a:r>
          </a:p>
          <a:p>
            <a:pPr lvl="1"/>
            <a:r>
              <a:rPr lang="en-US" sz="1900">
                <a:solidFill>
                  <a:schemeClr val="bg1"/>
                </a:solidFill>
              </a:rPr>
              <a:t>Lack of community funds</a:t>
            </a:r>
          </a:p>
          <a:p>
            <a:pPr lvl="1"/>
            <a:r>
              <a:rPr lang="en-US" sz="1900">
                <a:solidFill>
                  <a:schemeClr val="bg1"/>
                </a:solidFill>
              </a:rPr>
              <a:t>Fear of persecution</a:t>
            </a:r>
          </a:p>
          <a:p>
            <a:pPr lvl="1"/>
            <a:r>
              <a:rPr lang="en-US" sz="1900">
                <a:solidFill>
                  <a:schemeClr val="bg1"/>
                </a:solidFill>
              </a:rPr>
              <a:t>Poor condition of places of worship and burial sites</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525BEB-6344-EE5D-8DD9-801C0E7F5E8E}"/>
              </a:ext>
            </a:extLst>
          </p:cNvPr>
          <p:cNvPicPr>
            <a:picLocks noChangeAspect="1"/>
          </p:cNvPicPr>
          <p:nvPr/>
        </p:nvPicPr>
        <p:blipFill>
          <a:blip r:embed="rId2"/>
          <a:stretch>
            <a:fillRect/>
          </a:stretch>
        </p:blipFill>
        <p:spPr>
          <a:xfrm>
            <a:off x="6525453" y="2097361"/>
            <a:ext cx="5666547" cy="2663277"/>
          </a:xfrm>
          <a:prstGeom prst="rect">
            <a:avLst/>
          </a:prstGeom>
        </p:spPr>
      </p:pic>
    </p:spTree>
    <p:extLst>
      <p:ext uri="{BB962C8B-B14F-4D97-AF65-F5344CB8AC3E}">
        <p14:creationId xmlns:p14="http://schemas.microsoft.com/office/powerpoint/2010/main" val="84890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2FDDCD8-8D39-52EA-DA46-C75101B4E142}"/>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Plan of Action</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FAC39A-DC9F-FAD8-EE9A-C74084066273}"/>
              </a:ext>
            </a:extLst>
          </p:cNvPr>
          <p:cNvSpPr>
            <a:spLocks noGrp="1"/>
          </p:cNvSpPr>
          <p:nvPr>
            <p:ph idx="1"/>
          </p:nvPr>
        </p:nvSpPr>
        <p:spPr>
          <a:xfrm>
            <a:off x="897769" y="1909192"/>
            <a:ext cx="4586513" cy="3647710"/>
          </a:xfrm>
        </p:spPr>
        <p:txBody>
          <a:bodyPr>
            <a:normAutofit/>
          </a:bodyPr>
          <a:lstStyle/>
          <a:p>
            <a:r>
              <a:rPr lang="en-US" sz="2000">
                <a:solidFill>
                  <a:schemeClr val="bg1"/>
                </a:solidFill>
              </a:rPr>
              <a:t>A fund was provided by Parsis to revive the Zoroastrian community in Iran</a:t>
            </a:r>
          </a:p>
          <a:p>
            <a:r>
              <a:rPr lang="en-US" sz="2000">
                <a:solidFill>
                  <a:schemeClr val="bg1"/>
                </a:solidFill>
              </a:rPr>
              <a:t>Maneckji’s strategy was :</a:t>
            </a:r>
          </a:p>
          <a:p>
            <a:pPr lvl="1"/>
            <a:r>
              <a:rPr lang="en-US" sz="2000">
                <a:solidFill>
                  <a:schemeClr val="bg1"/>
                </a:solidFill>
              </a:rPr>
              <a:t>To end Jizya</a:t>
            </a:r>
          </a:p>
          <a:p>
            <a:pPr lvl="1"/>
            <a:r>
              <a:rPr lang="en-US" sz="2000">
                <a:solidFill>
                  <a:schemeClr val="bg1"/>
                </a:solidFill>
              </a:rPr>
              <a:t>To end Social and legal discriminations</a:t>
            </a:r>
          </a:p>
          <a:p>
            <a:pPr lvl="1"/>
            <a:r>
              <a:rPr lang="en-US" sz="2000">
                <a:solidFill>
                  <a:schemeClr val="bg1"/>
                </a:solidFill>
              </a:rPr>
              <a:t>Build educational institutions</a:t>
            </a:r>
          </a:p>
          <a:p>
            <a:pPr lvl="1"/>
            <a:r>
              <a:rPr lang="en-US" sz="2000">
                <a:solidFill>
                  <a:schemeClr val="bg1"/>
                </a:solidFill>
              </a:rPr>
              <a:t>Reform religious practices</a:t>
            </a:r>
          </a:p>
          <a:p>
            <a:pPr lvl="1"/>
            <a:r>
              <a:rPr lang="en-US" sz="2000">
                <a:solidFill>
                  <a:schemeClr val="bg1"/>
                </a:solidFill>
              </a:rPr>
              <a:t>Foster leadership in communities</a:t>
            </a:r>
          </a:p>
          <a:p>
            <a:pPr lvl="1"/>
            <a:r>
              <a:rPr lang="en-US" sz="2000">
                <a:solidFill>
                  <a:schemeClr val="bg1"/>
                </a:solidFill>
              </a:rPr>
              <a:t>Raise the status of the Zoroastrian religion and community in Iran</a:t>
            </a:r>
          </a:p>
          <a:p>
            <a:pPr lvl="1"/>
            <a:endParaRPr lang="en-US" sz="200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6401F75-F37B-CB6C-7136-750E5E5DCE44}"/>
              </a:ext>
            </a:extLst>
          </p:cNvPr>
          <p:cNvPicPr>
            <a:picLocks noChangeAspect="1"/>
          </p:cNvPicPr>
          <p:nvPr/>
        </p:nvPicPr>
        <p:blipFill>
          <a:blip r:embed="rId2"/>
          <a:stretch>
            <a:fillRect/>
          </a:stretch>
        </p:blipFill>
        <p:spPr>
          <a:xfrm>
            <a:off x="6525453" y="0"/>
            <a:ext cx="4577715" cy="6858000"/>
          </a:xfrm>
          <a:prstGeom prst="rect">
            <a:avLst/>
          </a:prstGeom>
        </p:spPr>
      </p:pic>
    </p:spTree>
    <p:extLst>
      <p:ext uri="{BB962C8B-B14F-4D97-AF65-F5344CB8AC3E}">
        <p14:creationId xmlns:p14="http://schemas.microsoft.com/office/powerpoint/2010/main" val="2496306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B7BDF-0279-1F72-B4D2-83E029296D43}"/>
              </a:ext>
            </a:extLst>
          </p:cNvPr>
          <p:cNvSpPr>
            <a:spLocks noGrp="1"/>
          </p:cNvSpPr>
          <p:nvPr>
            <p:ph type="title"/>
          </p:nvPr>
        </p:nvSpPr>
        <p:spPr>
          <a:xfrm>
            <a:off x="481013" y="3752849"/>
            <a:ext cx="3290887" cy="2452687"/>
          </a:xfrm>
        </p:spPr>
        <p:txBody>
          <a:bodyPr anchor="ctr">
            <a:normAutofit/>
          </a:bodyPr>
          <a:lstStyle/>
          <a:p>
            <a:pPr algn="ctr"/>
            <a:r>
              <a:rPr lang="en-US" sz="3300" dirty="0" err="1"/>
              <a:t>Maneckji’s</a:t>
            </a:r>
            <a:r>
              <a:rPr lang="en-US" sz="3300" dirty="0"/>
              <a:t> </a:t>
            </a:r>
            <a:r>
              <a:rPr lang="en-US" sz="3300" dirty="0" err="1"/>
              <a:t>Accomplishemnts</a:t>
            </a:r>
            <a:endParaRPr lang="en-US" sz="3300" dirty="0"/>
          </a:p>
        </p:txBody>
      </p:sp>
      <p:pic>
        <p:nvPicPr>
          <p:cNvPr id="4" name="Picture 3" descr="A group of people holding torches&#10;&#10;Description automatically generated">
            <a:extLst>
              <a:ext uri="{FF2B5EF4-FFF2-40B4-BE49-F238E27FC236}">
                <a16:creationId xmlns:a16="http://schemas.microsoft.com/office/drawing/2014/main" id="{3487558F-C1DE-291E-F4B6-222BD5ABF7C3}"/>
              </a:ext>
            </a:extLst>
          </p:cNvPr>
          <p:cNvPicPr>
            <a:picLocks noChangeAspect="1"/>
          </p:cNvPicPr>
          <p:nvPr/>
        </p:nvPicPr>
        <p:blipFill rotWithShape="1">
          <a:blip r:embed="rId2"/>
          <a:srcRect t="13069" b="3823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614CD2B-4AB0-9B89-7DCA-7B3D8754E1DF}"/>
              </a:ext>
            </a:extLst>
          </p:cNvPr>
          <p:cNvSpPr>
            <a:spLocks noGrp="1"/>
          </p:cNvSpPr>
          <p:nvPr>
            <p:ph idx="1"/>
          </p:nvPr>
        </p:nvSpPr>
        <p:spPr>
          <a:xfrm>
            <a:off x="4223982" y="3752850"/>
            <a:ext cx="7485413" cy="2452687"/>
          </a:xfrm>
        </p:spPr>
        <p:txBody>
          <a:bodyPr anchor="ctr">
            <a:normAutofit/>
          </a:bodyPr>
          <a:lstStyle/>
          <a:p>
            <a:r>
              <a:rPr lang="en-US" sz="1500" dirty="0" err="1"/>
              <a:t>Maneckji</a:t>
            </a:r>
            <a:r>
              <a:rPr lang="en-US" sz="1500" dirty="0"/>
              <a:t> spent 30 years in Iran and through diplomacy, gifts, political pressure through contacts in India, Iran, and Britain he accomplished the following</a:t>
            </a:r>
          </a:p>
          <a:p>
            <a:pPr lvl="1"/>
            <a:r>
              <a:rPr lang="en-US" sz="1500" dirty="0"/>
              <a:t>Restoration of Atash Bahram in Yazd to boost morale</a:t>
            </a:r>
          </a:p>
          <a:p>
            <a:pPr lvl="1"/>
            <a:r>
              <a:rPr lang="en-US" sz="1500" dirty="0"/>
              <a:t>New Dar-e-Mehrs and </a:t>
            </a:r>
            <a:r>
              <a:rPr lang="en-US" sz="1500" dirty="0" err="1"/>
              <a:t>dakhmas</a:t>
            </a:r>
            <a:r>
              <a:rPr lang="en-US" sz="1500" dirty="0"/>
              <a:t> were built</a:t>
            </a:r>
          </a:p>
          <a:p>
            <a:pPr lvl="1"/>
            <a:r>
              <a:rPr lang="en-US" sz="1500" dirty="0"/>
              <a:t>It took 26 years and hefty funds to abolish jizya for all minorities</a:t>
            </a:r>
          </a:p>
          <a:p>
            <a:pPr lvl="1"/>
            <a:r>
              <a:rPr lang="en-US" sz="1500" dirty="0"/>
              <a:t>Establishment of free schools for boys and girls</a:t>
            </a:r>
          </a:p>
          <a:p>
            <a:pPr lvl="1"/>
            <a:r>
              <a:rPr lang="en-US" sz="1500" dirty="0"/>
              <a:t>Religious reforms</a:t>
            </a:r>
          </a:p>
          <a:p>
            <a:pPr lvl="1"/>
            <a:r>
              <a:rPr lang="en-US" sz="1500" dirty="0"/>
              <a:t>Leadership and </a:t>
            </a:r>
            <a:r>
              <a:rPr lang="en-US" sz="1500" dirty="0" err="1"/>
              <a:t>Anjumans</a:t>
            </a:r>
            <a:endParaRPr lang="en-US" sz="1500" dirty="0"/>
          </a:p>
          <a:p>
            <a:pPr lvl="1"/>
            <a:r>
              <a:rPr lang="en-US" sz="1500" dirty="0"/>
              <a:t>Raising the status of Zoroastrian religion</a:t>
            </a:r>
          </a:p>
          <a:p>
            <a:pPr lvl="1"/>
            <a:endParaRPr lang="en-US" sz="1500" dirty="0"/>
          </a:p>
        </p:txBody>
      </p:sp>
    </p:spTree>
    <p:extLst>
      <p:ext uri="{BB962C8B-B14F-4D97-AF65-F5344CB8AC3E}">
        <p14:creationId xmlns:p14="http://schemas.microsoft.com/office/powerpoint/2010/main" val="855154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60AB241-9E96-82A4-C8BB-0363798A63C0}"/>
              </a:ext>
            </a:extLst>
          </p:cNvPr>
          <p:cNvPicPr>
            <a:picLocks noChangeAspect="1"/>
          </p:cNvPicPr>
          <p:nvPr/>
        </p:nvPicPr>
        <p:blipFill rotWithShape="1">
          <a:blip r:embed="rId2"/>
          <a:srcRect t="8487"/>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7CE2A5-4A46-F0F5-55A5-E453A719C13F}"/>
              </a:ext>
            </a:extLst>
          </p:cNvPr>
          <p:cNvSpPr>
            <a:spLocks noGrp="1"/>
          </p:cNvSpPr>
          <p:nvPr>
            <p:ph type="title"/>
          </p:nvPr>
        </p:nvSpPr>
        <p:spPr>
          <a:xfrm>
            <a:off x="838200" y="365125"/>
            <a:ext cx="3822189" cy="1899912"/>
          </a:xfrm>
        </p:spPr>
        <p:txBody>
          <a:bodyPr>
            <a:normAutofit/>
          </a:bodyPr>
          <a:lstStyle/>
          <a:p>
            <a:r>
              <a:rPr lang="en-US" sz="3100" dirty="0"/>
              <a:t>Between 1860-1882 free schools were set up for boys and girls</a:t>
            </a:r>
          </a:p>
        </p:txBody>
      </p:sp>
      <p:sp>
        <p:nvSpPr>
          <p:cNvPr id="3" name="Content Placeholder 2">
            <a:extLst>
              <a:ext uri="{FF2B5EF4-FFF2-40B4-BE49-F238E27FC236}">
                <a16:creationId xmlns:a16="http://schemas.microsoft.com/office/drawing/2014/main" id="{8637E7AB-697C-AF87-9034-226C91647D5C}"/>
              </a:ext>
            </a:extLst>
          </p:cNvPr>
          <p:cNvSpPr>
            <a:spLocks noGrp="1"/>
          </p:cNvSpPr>
          <p:nvPr>
            <p:ph idx="1"/>
          </p:nvPr>
        </p:nvSpPr>
        <p:spPr>
          <a:xfrm>
            <a:off x="838200" y="2434201"/>
            <a:ext cx="3822189" cy="3742762"/>
          </a:xfrm>
        </p:spPr>
        <p:txBody>
          <a:bodyPr>
            <a:normAutofit/>
          </a:bodyPr>
          <a:lstStyle/>
          <a:p>
            <a:r>
              <a:rPr lang="en-US" sz="1700"/>
              <a:t>Parsi teachers came to Iran and Iranian teachers were sent to India for training</a:t>
            </a:r>
          </a:p>
          <a:p>
            <a:r>
              <a:rPr lang="en-US" sz="1700"/>
              <a:t>Focus of the curriculum was on science and English</a:t>
            </a:r>
          </a:p>
          <a:p>
            <a:r>
              <a:rPr lang="en-US" sz="1700"/>
              <a:t>Maneckji provided generous grants so boys could stay in school and later travel to India for further studies</a:t>
            </a:r>
          </a:p>
          <a:p>
            <a:pPr lvl="1"/>
            <a:r>
              <a:rPr lang="en-US" sz="1700"/>
              <a:t>This fund helped the families who needed their boys to work to help support the family</a:t>
            </a:r>
          </a:p>
        </p:txBody>
      </p:sp>
    </p:spTree>
    <p:extLst>
      <p:ext uri="{BB962C8B-B14F-4D97-AF65-F5344CB8AC3E}">
        <p14:creationId xmlns:p14="http://schemas.microsoft.com/office/powerpoint/2010/main" val="1138503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A495BF-E1CF-35E4-58F8-F2DE11A4D33C}"/>
              </a:ext>
            </a:extLst>
          </p:cNvPr>
          <p:cNvPicPr>
            <a:picLocks noChangeAspect="1"/>
          </p:cNvPicPr>
          <p:nvPr/>
        </p:nvPicPr>
        <p:blipFill rotWithShape="1">
          <a:blip r:embed="rId2"/>
          <a:srcRect l="13088" r="12888"/>
          <a:stretch/>
        </p:blipFill>
        <p:spPr>
          <a:xfrm>
            <a:off x="1" y="10"/>
            <a:ext cx="9669642" cy="6857990"/>
          </a:xfrm>
          <a:prstGeom prst="rect">
            <a:avLst/>
          </a:prstGeom>
        </p:spPr>
      </p:pic>
      <p:sp>
        <p:nvSpPr>
          <p:cNvPr id="14"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70B886-C159-74E9-8B5E-2E8633D80F9F}"/>
              </a:ext>
            </a:extLst>
          </p:cNvPr>
          <p:cNvSpPr>
            <a:spLocks noGrp="1"/>
          </p:cNvSpPr>
          <p:nvPr>
            <p:ph type="title"/>
          </p:nvPr>
        </p:nvSpPr>
        <p:spPr>
          <a:xfrm>
            <a:off x="7531610" y="365125"/>
            <a:ext cx="3822189" cy="1899912"/>
          </a:xfrm>
        </p:spPr>
        <p:txBody>
          <a:bodyPr>
            <a:normAutofit/>
          </a:bodyPr>
          <a:lstStyle/>
          <a:p>
            <a:r>
              <a:rPr lang="en-US" sz="4000"/>
              <a:t>Religious Reforms</a:t>
            </a:r>
          </a:p>
        </p:txBody>
      </p:sp>
      <p:sp>
        <p:nvSpPr>
          <p:cNvPr id="3" name="Content Placeholder 2">
            <a:extLst>
              <a:ext uri="{FF2B5EF4-FFF2-40B4-BE49-F238E27FC236}">
                <a16:creationId xmlns:a16="http://schemas.microsoft.com/office/drawing/2014/main" id="{8A183288-C31B-D212-DDC0-39E93CCFEA36}"/>
              </a:ext>
            </a:extLst>
          </p:cNvPr>
          <p:cNvSpPr>
            <a:spLocks noGrp="1"/>
          </p:cNvSpPr>
          <p:nvPr>
            <p:ph idx="1"/>
          </p:nvPr>
        </p:nvSpPr>
        <p:spPr>
          <a:xfrm>
            <a:off x="7531610" y="2434201"/>
            <a:ext cx="3822189" cy="3742762"/>
          </a:xfrm>
        </p:spPr>
        <p:txBody>
          <a:bodyPr>
            <a:normAutofit/>
          </a:bodyPr>
          <a:lstStyle/>
          <a:p>
            <a:r>
              <a:rPr lang="en-US" sz="1900"/>
              <a:t>Animal sacrifice was abolished</a:t>
            </a:r>
          </a:p>
          <a:p>
            <a:r>
              <a:rPr lang="en-US" sz="1900"/>
              <a:t>Zoroastrian laws of marriage and divorce was reinforced</a:t>
            </a:r>
          </a:p>
          <a:p>
            <a:r>
              <a:rPr lang="en-US" sz="1900"/>
              <a:t>Polygamy was discouraged</a:t>
            </a:r>
          </a:p>
          <a:p>
            <a:r>
              <a:rPr lang="en-US" sz="1900"/>
              <a:t>Dowry to poor Zoroastrian girls was provided</a:t>
            </a:r>
          </a:p>
          <a:p>
            <a:r>
              <a:rPr lang="en-US" sz="1900"/>
              <a:t>Zoroastrian religious festivals including gahanbars were re-started</a:t>
            </a:r>
          </a:p>
          <a:p>
            <a:r>
              <a:rPr lang="en-US" sz="1900"/>
              <a:t>Zoroastrians gained confidence to wear the sedreh and koshti again</a:t>
            </a:r>
          </a:p>
        </p:txBody>
      </p:sp>
    </p:spTree>
    <p:extLst>
      <p:ext uri="{BB962C8B-B14F-4D97-AF65-F5344CB8AC3E}">
        <p14:creationId xmlns:p14="http://schemas.microsoft.com/office/powerpoint/2010/main" val="460110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903</Words>
  <Application>Microsoft Office PowerPoint</Application>
  <PresentationFormat>Widescreen</PresentationFormat>
  <Paragraphs>95</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Zoroastrians in Iran   1800-2023</vt:lpstr>
      <vt:lpstr>Background</vt:lpstr>
      <vt:lpstr>Seth Maneckji Limji Hatari (1813-1890)</vt:lpstr>
      <vt:lpstr>Maneckji’s Arrival </vt:lpstr>
      <vt:lpstr>Maneckji’s Evaluation</vt:lpstr>
      <vt:lpstr>Plan of Action</vt:lpstr>
      <vt:lpstr>Maneckji’s Accomplishemnts</vt:lpstr>
      <vt:lpstr>Between 1860-1882 free schools were set up for boys and girls</vt:lpstr>
      <vt:lpstr>Religious Reforms</vt:lpstr>
      <vt:lpstr>Leadership in Anjumans</vt:lpstr>
      <vt:lpstr>Maneckji Worked to Raise the Status of Zoroastrian Religion</vt:lpstr>
      <vt:lpstr>Iranian Nationalism in the Early 20th Century</vt:lpstr>
      <vt:lpstr>Some Notable Zoroastrians of the Time</vt:lpstr>
      <vt:lpstr>Urban Migration</vt:lpstr>
      <vt:lpstr>Zoroastrians After Islamic Republic of Iran (1979)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Zoroastrians in Iran   1800-2023</dc:title>
  <dc:creator>Artemis Javanshir</dc:creator>
  <cp:lastModifiedBy>Artemis Javanshir</cp:lastModifiedBy>
  <cp:revision>1</cp:revision>
  <dcterms:created xsi:type="dcterms:W3CDTF">2023-08-01T18:05:34Z</dcterms:created>
  <dcterms:modified xsi:type="dcterms:W3CDTF">2023-12-15T03:22:19Z</dcterms:modified>
</cp:coreProperties>
</file>