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2" r:id="rId3"/>
    <p:sldId id="261" r:id="rId4"/>
    <p:sldId id="333" r:id="rId5"/>
    <p:sldId id="334" r:id="rId6"/>
    <p:sldId id="335" r:id="rId7"/>
    <p:sldId id="336" r:id="rId8"/>
    <p:sldId id="262" r:id="rId9"/>
    <p:sldId id="337" r:id="rId10"/>
    <p:sldId id="338" r:id="rId11"/>
    <p:sldId id="339" r:id="rId12"/>
    <p:sldId id="263" r:id="rId13"/>
    <p:sldId id="344" r:id="rId14"/>
    <p:sldId id="345" r:id="rId15"/>
    <p:sldId id="3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29AA7746-1AB9-4FAB-8B15-4A30979B6BCA}"/>
    <pc:docChg chg="modSld">
      <pc:chgData name="Artemis Javanshir" userId="59835868965f2672" providerId="LiveId" clId="{29AA7746-1AB9-4FAB-8B15-4A30979B6BCA}" dt="2023-12-14T18:15:16.305" v="1" actId="1076"/>
      <pc:docMkLst>
        <pc:docMk/>
      </pc:docMkLst>
      <pc:sldChg chg="addSp modSp mod">
        <pc:chgData name="Artemis Javanshir" userId="59835868965f2672" providerId="LiveId" clId="{29AA7746-1AB9-4FAB-8B15-4A30979B6BCA}" dt="2023-12-14T18:15:16.305" v="1" actId="1076"/>
        <pc:sldMkLst>
          <pc:docMk/>
          <pc:sldMk cId="1195540358" sldId="257"/>
        </pc:sldMkLst>
        <pc:picChg chg="add mod">
          <ac:chgData name="Artemis Javanshir" userId="59835868965f2672" providerId="LiveId" clId="{29AA7746-1AB9-4FAB-8B15-4A30979B6BCA}" dt="2023-12-14T18:15:16.305" v="1" actId="1076"/>
          <ac:picMkLst>
            <pc:docMk/>
            <pc:sldMk cId="1195540358" sldId="257"/>
            <ac:picMk id="6" creationId="{A4BCB2C0-D5E8-1856-E626-F81C780E9F12}"/>
          </ac:picMkLst>
        </pc:picChg>
      </pc:sldChg>
    </pc:docChg>
  </pc:docChgLst>
  <pc:docChgLst>
    <pc:chgData name="Artemis Javanshir" userId="59835868965f2672" providerId="LiveId" clId="{C4CEE06B-5140-4BA3-BAD7-6937B6D727D1}"/>
    <pc:docChg chg="custSel modSld">
      <pc:chgData name="Artemis Javanshir" userId="59835868965f2672" providerId="LiveId" clId="{C4CEE06B-5140-4BA3-BAD7-6937B6D727D1}" dt="2023-05-14T00:47:24.997" v="30" actId="27636"/>
      <pc:docMkLst>
        <pc:docMk/>
      </pc:docMkLst>
      <pc:sldChg chg="modSp mod">
        <pc:chgData name="Artemis Javanshir" userId="59835868965f2672" providerId="LiveId" clId="{C4CEE06B-5140-4BA3-BAD7-6937B6D727D1}" dt="2023-05-14T00:47:24.997" v="30" actId="27636"/>
        <pc:sldMkLst>
          <pc:docMk/>
          <pc:sldMk cId="1195540358" sldId="257"/>
        </pc:sldMkLst>
        <pc:spChg chg="mod">
          <ac:chgData name="Artemis Javanshir" userId="59835868965f2672" providerId="LiveId" clId="{C4CEE06B-5140-4BA3-BAD7-6937B6D727D1}" dt="2023-05-14T00:47:24.997" v="30" actId="27636"/>
          <ac:spMkLst>
            <pc:docMk/>
            <pc:sldMk cId="1195540358" sldId="257"/>
            <ac:spMk id="2" creationId="{AB3A9121-941C-45B5-A90E-F3208BEB3AE3}"/>
          </ac:spMkLst>
        </pc:spChg>
      </pc:sldChg>
    </pc:docChg>
  </pc:docChgLst>
  <pc:docChgLst>
    <pc:chgData name="Artemis Javanshir" userId="59835868965f2672" providerId="LiveId" clId="{1C6074A7-B41F-4E67-9E76-719FF82293CF}"/>
    <pc:docChg chg="undo custSel modSld">
      <pc:chgData name="Artemis Javanshir" userId="59835868965f2672" providerId="LiveId" clId="{1C6074A7-B41F-4E67-9E76-719FF82293CF}" dt="2023-03-22T16:26:20.300" v="315" actId="20577"/>
      <pc:docMkLst>
        <pc:docMk/>
      </pc:docMkLst>
      <pc:sldChg chg="modSp mod">
        <pc:chgData name="Artemis Javanshir" userId="59835868965f2672" providerId="LiveId" clId="{1C6074A7-B41F-4E67-9E76-719FF82293CF}" dt="2023-03-22T16:08:42.169" v="73" actId="20577"/>
        <pc:sldMkLst>
          <pc:docMk/>
          <pc:sldMk cId="4098957418" sldId="261"/>
        </pc:sldMkLst>
        <pc:spChg chg="mod">
          <ac:chgData name="Artemis Javanshir" userId="59835868965f2672" providerId="LiveId" clId="{1C6074A7-B41F-4E67-9E76-719FF82293CF}" dt="2023-03-22T16:08:42.169" v="73" actId="20577"/>
          <ac:spMkLst>
            <pc:docMk/>
            <pc:sldMk cId="4098957418" sldId="261"/>
            <ac:spMk id="3" creationId="{E5026D1D-8AB0-488D-99C8-5EEA0157E774}"/>
          </ac:spMkLst>
        </pc:spChg>
      </pc:sldChg>
      <pc:sldChg chg="modSp mod">
        <pc:chgData name="Artemis Javanshir" userId="59835868965f2672" providerId="LiveId" clId="{1C6074A7-B41F-4E67-9E76-719FF82293CF}" dt="2023-03-22T16:23:43.178" v="311" actId="20577"/>
        <pc:sldMkLst>
          <pc:docMk/>
          <pc:sldMk cId="562926787" sldId="263"/>
        </pc:sldMkLst>
        <pc:spChg chg="mod">
          <ac:chgData name="Artemis Javanshir" userId="59835868965f2672" providerId="LiveId" clId="{1C6074A7-B41F-4E67-9E76-719FF82293CF}" dt="2023-03-22T16:23:43.178" v="311" actId="20577"/>
          <ac:spMkLst>
            <pc:docMk/>
            <pc:sldMk cId="562926787" sldId="263"/>
            <ac:spMk id="3" creationId="{643DFD05-0809-4155-A816-94042C6F990C}"/>
          </ac:spMkLst>
        </pc:spChg>
      </pc:sldChg>
      <pc:sldChg chg="modSp mod">
        <pc:chgData name="Artemis Javanshir" userId="59835868965f2672" providerId="LiveId" clId="{1C6074A7-B41F-4E67-9E76-719FF82293CF}" dt="2023-03-22T16:26:20.300" v="315" actId="20577"/>
        <pc:sldMkLst>
          <pc:docMk/>
          <pc:sldMk cId="3137734391" sldId="332"/>
        </pc:sldMkLst>
        <pc:spChg chg="mod">
          <ac:chgData name="Artemis Javanshir" userId="59835868965f2672" providerId="LiveId" clId="{1C6074A7-B41F-4E67-9E76-719FF82293CF}" dt="2023-03-22T16:06:19.773" v="0" actId="20577"/>
          <ac:spMkLst>
            <pc:docMk/>
            <pc:sldMk cId="3137734391" sldId="332"/>
            <ac:spMk id="2" creationId="{DD124C3F-E501-421B-B4E5-3BFF09DAB5FB}"/>
          </ac:spMkLst>
        </pc:spChg>
        <pc:spChg chg="mod">
          <ac:chgData name="Artemis Javanshir" userId="59835868965f2672" providerId="LiveId" clId="{1C6074A7-B41F-4E67-9E76-719FF82293CF}" dt="2023-03-22T16:26:20.300" v="315" actId="20577"/>
          <ac:spMkLst>
            <pc:docMk/>
            <pc:sldMk cId="3137734391" sldId="332"/>
            <ac:spMk id="3" creationId="{B7E97726-EC2F-43E0-BA77-022A3FDF80AC}"/>
          </ac:spMkLst>
        </pc:spChg>
      </pc:sldChg>
      <pc:sldChg chg="modSp mod">
        <pc:chgData name="Artemis Javanshir" userId="59835868965f2672" providerId="LiveId" clId="{1C6074A7-B41F-4E67-9E76-719FF82293CF}" dt="2023-03-22T16:09:16.752" v="76" actId="20577"/>
        <pc:sldMkLst>
          <pc:docMk/>
          <pc:sldMk cId="1108952122" sldId="333"/>
        </pc:sldMkLst>
        <pc:spChg chg="mod">
          <ac:chgData name="Artemis Javanshir" userId="59835868965f2672" providerId="LiveId" clId="{1C6074A7-B41F-4E67-9E76-719FF82293CF}" dt="2023-03-22T16:09:16.752" v="76" actId="20577"/>
          <ac:spMkLst>
            <pc:docMk/>
            <pc:sldMk cId="1108952122" sldId="333"/>
            <ac:spMk id="3" creationId="{19EDAE4C-8B51-4DC1-BDC4-F712711B284E}"/>
          </ac:spMkLst>
        </pc:spChg>
      </pc:sldChg>
      <pc:sldChg chg="modSp mod">
        <pc:chgData name="Artemis Javanshir" userId="59835868965f2672" providerId="LiveId" clId="{1C6074A7-B41F-4E67-9E76-719FF82293CF}" dt="2023-03-22T16:09:43.724" v="85" actId="20577"/>
        <pc:sldMkLst>
          <pc:docMk/>
          <pc:sldMk cId="2964733825" sldId="334"/>
        </pc:sldMkLst>
        <pc:spChg chg="mod">
          <ac:chgData name="Artemis Javanshir" userId="59835868965f2672" providerId="LiveId" clId="{1C6074A7-B41F-4E67-9E76-719FF82293CF}" dt="2023-03-22T16:09:43.724" v="85" actId="20577"/>
          <ac:spMkLst>
            <pc:docMk/>
            <pc:sldMk cId="2964733825" sldId="334"/>
            <ac:spMk id="3" creationId="{92A3CB11-1633-4E5E-9BD0-C6FB05F346DF}"/>
          </ac:spMkLst>
        </pc:spChg>
      </pc:sldChg>
      <pc:sldChg chg="modSp mod">
        <pc:chgData name="Artemis Javanshir" userId="59835868965f2672" providerId="LiveId" clId="{1C6074A7-B41F-4E67-9E76-719FF82293CF}" dt="2023-03-22T16:10:13.756" v="110" actId="20577"/>
        <pc:sldMkLst>
          <pc:docMk/>
          <pc:sldMk cId="1081784215" sldId="335"/>
        </pc:sldMkLst>
        <pc:spChg chg="mod">
          <ac:chgData name="Artemis Javanshir" userId="59835868965f2672" providerId="LiveId" clId="{1C6074A7-B41F-4E67-9E76-719FF82293CF}" dt="2023-03-22T16:10:13.756" v="110" actId="20577"/>
          <ac:spMkLst>
            <pc:docMk/>
            <pc:sldMk cId="1081784215" sldId="335"/>
            <ac:spMk id="3" creationId="{C51DD17D-9473-4D6C-AE4F-122879663BDE}"/>
          </ac:spMkLst>
        </pc:spChg>
      </pc:sldChg>
      <pc:sldChg chg="modSp mod">
        <pc:chgData name="Artemis Javanshir" userId="59835868965f2672" providerId="LiveId" clId="{1C6074A7-B41F-4E67-9E76-719FF82293CF}" dt="2023-03-22T16:12:20.895" v="185" actId="20577"/>
        <pc:sldMkLst>
          <pc:docMk/>
          <pc:sldMk cId="1412007089" sldId="336"/>
        </pc:sldMkLst>
        <pc:spChg chg="mod">
          <ac:chgData name="Artemis Javanshir" userId="59835868965f2672" providerId="LiveId" clId="{1C6074A7-B41F-4E67-9E76-719FF82293CF}" dt="2023-03-22T16:10:54.237" v="112" actId="20577"/>
          <ac:spMkLst>
            <pc:docMk/>
            <pc:sldMk cId="1412007089" sldId="336"/>
            <ac:spMk id="2" creationId="{C44EEDB7-D03B-4798-B3A9-8799E25050EF}"/>
          </ac:spMkLst>
        </pc:spChg>
        <pc:spChg chg="mod">
          <ac:chgData name="Artemis Javanshir" userId="59835868965f2672" providerId="LiveId" clId="{1C6074A7-B41F-4E67-9E76-719FF82293CF}" dt="2023-03-22T16:12:20.895" v="185" actId="20577"/>
          <ac:spMkLst>
            <pc:docMk/>
            <pc:sldMk cId="1412007089" sldId="336"/>
            <ac:spMk id="3" creationId="{2C438AC2-C31F-4F34-9E92-FBFD539B8007}"/>
          </ac:spMkLst>
        </pc:spChg>
      </pc:sldChg>
      <pc:sldChg chg="modSp mod">
        <pc:chgData name="Artemis Javanshir" userId="59835868965f2672" providerId="LiveId" clId="{1C6074A7-B41F-4E67-9E76-719FF82293CF}" dt="2023-03-22T16:13:06.902" v="187" actId="20577"/>
        <pc:sldMkLst>
          <pc:docMk/>
          <pc:sldMk cId="3757590157" sldId="338"/>
        </pc:sldMkLst>
        <pc:spChg chg="mod">
          <ac:chgData name="Artemis Javanshir" userId="59835868965f2672" providerId="LiveId" clId="{1C6074A7-B41F-4E67-9E76-719FF82293CF}" dt="2023-03-22T16:13:06.902" v="187" actId="20577"/>
          <ac:spMkLst>
            <pc:docMk/>
            <pc:sldMk cId="3757590157" sldId="338"/>
            <ac:spMk id="3" creationId="{3D9E9968-7AAF-4EF5-9B6E-F9D76E36708B}"/>
          </ac:spMkLst>
        </pc:spChg>
      </pc:sldChg>
      <pc:sldChg chg="modSp mod">
        <pc:chgData name="Artemis Javanshir" userId="59835868965f2672" providerId="LiveId" clId="{1C6074A7-B41F-4E67-9E76-719FF82293CF}" dt="2023-03-22T16:13:39.485" v="188" actId="20577"/>
        <pc:sldMkLst>
          <pc:docMk/>
          <pc:sldMk cId="3094642777" sldId="339"/>
        </pc:sldMkLst>
        <pc:spChg chg="mod">
          <ac:chgData name="Artemis Javanshir" userId="59835868965f2672" providerId="LiveId" clId="{1C6074A7-B41F-4E67-9E76-719FF82293CF}" dt="2023-03-22T16:13:39.485" v="188" actId="20577"/>
          <ac:spMkLst>
            <pc:docMk/>
            <pc:sldMk cId="3094642777" sldId="339"/>
            <ac:spMk id="3" creationId="{A145D92A-EC17-4DE9-B0CE-5944B034FA5E}"/>
          </ac:spMkLst>
        </pc:spChg>
      </pc:sldChg>
      <pc:sldChg chg="modSp mod">
        <pc:chgData name="Artemis Javanshir" userId="59835868965f2672" providerId="LiveId" clId="{1C6074A7-B41F-4E67-9E76-719FF82293CF}" dt="2023-03-22T16:23:10.375" v="310" actId="20577"/>
        <pc:sldMkLst>
          <pc:docMk/>
          <pc:sldMk cId="1565712758" sldId="343"/>
        </pc:sldMkLst>
        <pc:spChg chg="mod">
          <ac:chgData name="Artemis Javanshir" userId="59835868965f2672" providerId="LiveId" clId="{1C6074A7-B41F-4E67-9E76-719FF82293CF}" dt="2023-03-22T16:23:10.375" v="310" actId="20577"/>
          <ac:spMkLst>
            <pc:docMk/>
            <pc:sldMk cId="1565712758" sldId="343"/>
            <ac:spMk id="3" creationId="{5DB346E8-E813-4DBC-8B9A-05289429F10A}"/>
          </ac:spMkLst>
        </pc:spChg>
      </pc:sldChg>
      <pc:sldChg chg="modSp mod">
        <pc:chgData name="Artemis Javanshir" userId="59835868965f2672" providerId="LiveId" clId="{1C6074A7-B41F-4E67-9E76-719FF82293CF}" dt="2023-03-22T16:18:08.483" v="220" actId="20577"/>
        <pc:sldMkLst>
          <pc:docMk/>
          <pc:sldMk cId="2251803450" sldId="344"/>
        </pc:sldMkLst>
        <pc:spChg chg="mod">
          <ac:chgData name="Artemis Javanshir" userId="59835868965f2672" providerId="LiveId" clId="{1C6074A7-B41F-4E67-9E76-719FF82293CF}" dt="2023-03-22T16:18:08.483" v="220" actId="20577"/>
          <ac:spMkLst>
            <pc:docMk/>
            <pc:sldMk cId="2251803450" sldId="344"/>
            <ac:spMk id="3" creationId="{C5EA0C8C-EF71-490A-874C-7EA461A841FB}"/>
          </ac:spMkLst>
        </pc:spChg>
      </pc:sldChg>
      <pc:sldChg chg="modSp mod">
        <pc:chgData name="Artemis Javanshir" userId="59835868965f2672" providerId="LiveId" clId="{1C6074A7-B41F-4E67-9E76-719FF82293CF}" dt="2023-03-22T16:22:00.554" v="273" actId="12"/>
        <pc:sldMkLst>
          <pc:docMk/>
          <pc:sldMk cId="1186672684" sldId="345"/>
        </pc:sldMkLst>
        <pc:spChg chg="mod">
          <ac:chgData name="Artemis Javanshir" userId="59835868965f2672" providerId="LiveId" clId="{1C6074A7-B41F-4E67-9E76-719FF82293CF}" dt="2023-03-22T16:22:00.554" v="273" actId="12"/>
          <ac:spMkLst>
            <pc:docMk/>
            <pc:sldMk cId="1186672684" sldId="345"/>
            <ac:spMk id="3" creationId="{0A65357A-A80E-4B09-81F7-BA3659BB53F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527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4744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597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869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00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798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5835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888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300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12/14/2023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8780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88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12/14/2023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1795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B3A9121-941C-45B5-A90E-F3208BEB3AE3}"/>
              </a:ext>
            </a:extLst>
          </p:cNvPr>
          <p:cNvSpPr>
            <a:spLocks noGrp="1"/>
          </p:cNvSpPr>
          <p:nvPr>
            <p:ph type="ctrTitle"/>
          </p:nvPr>
        </p:nvSpPr>
        <p:spPr>
          <a:xfrm>
            <a:off x="5353249" y="1348844"/>
            <a:ext cx="5716338" cy="3042706"/>
          </a:xfrm>
        </p:spPr>
        <p:txBody>
          <a:bodyPr>
            <a:normAutofit/>
          </a:bodyPr>
          <a:lstStyle/>
          <a:p>
            <a:r>
              <a:rPr lang="en-US" sz="5600" dirty="0"/>
              <a:t>Sassanid Empire</a:t>
            </a:r>
            <a:br>
              <a:rPr lang="en-US" sz="5600" dirty="0"/>
            </a:br>
            <a:r>
              <a:rPr lang="en-US" sz="4400">
                <a:solidFill>
                  <a:srgbClr val="FFFF00"/>
                </a:solidFill>
              </a:rPr>
              <a:t>Lesson 5</a:t>
            </a:r>
            <a:br>
              <a:rPr lang="en-US" sz="5600"/>
            </a:br>
            <a:r>
              <a:rPr lang="en-US" sz="3200"/>
              <a:t>(</a:t>
            </a:r>
            <a:r>
              <a:rPr lang="en-US" sz="3200" dirty="0"/>
              <a:t>224-651 CE)</a:t>
            </a:r>
          </a:p>
        </p:txBody>
      </p:sp>
      <p:sp>
        <p:nvSpPr>
          <p:cNvPr id="3" name="Subtitle 2">
            <a:extLst>
              <a:ext uri="{FF2B5EF4-FFF2-40B4-BE49-F238E27FC236}">
                <a16:creationId xmlns:a16="http://schemas.microsoft.com/office/drawing/2014/main" id="{4D3CE27B-B5CF-4962-9359-4AE7DCBEC100}"/>
              </a:ext>
            </a:extLst>
          </p:cNvPr>
          <p:cNvSpPr>
            <a:spLocks noGrp="1"/>
          </p:cNvSpPr>
          <p:nvPr>
            <p:ph type="subTitle" idx="1"/>
          </p:nvPr>
        </p:nvSpPr>
        <p:spPr>
          <a:xfrm>
            <a:off x="5533786" y="4682062"/>
            <a:ext cx="5355264" cy="950976"/>
          </a:xfrm>
        </p:spPr>
        <p:txBody>
          <a:bodyPr>
            <a:normAutofit/>
          </a:bodyPr>
          <a:lstStyle/>
          <a:p>
            <a:pPr>
              <a:spcAft>
                <a:spcPts val="600"/>
              </a:spcAft>
            </a:pPr>
            <a:r>
              <a:rPr lang="en-US" sz="4000" dirty="0"/>
              <a:t>Khosrow I</a:t>
            </a:r>
          </a:p>
          <a:p>
            <a:pPr>
              <a:spcAft>
                <a:spcPts val="600"/>
              </a:spcAft>
            </a:pPr>
            <a:endParaRPr lang="en-US" sz="4000" dirty="0"/>
          </a:p>
          <a:p>
            <a:pPr>
              <a:spcAft>
                <a:spcPts val="600"/>
              </a:spcAft>
            </a:pPr>
            <a:endParaRPr lang="en-US" sz="4000" dirty="0"/>
          </a:p>
        </p:txBody>
      </p:sp>
      <p:sp>
        <p:nvSpPr>
          <p:cNvPr id="13" name="Rectangle 12">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0A9CAF-0703-46E4-AC68-AA4BC65BF2C4}"/>
              </a:ext>
            </a:extLst>
          </p:cNvPr>
          <p:cNvPicPr>
            <a:picLocks noChangeAspect="1"/>
          </p:cNvPicPr>
          <p:nvPr/>
        </p:nvPicPr>
        <p:blipFill>
          <a:blip r:embed="rId2"/>
          <a:stretch>
            <a:fillRect/>
          </a:stretch>
        </p:blipFill>
        <p:spPr>
          <a:xfrm>
            <a:off x="1241170" y="1551849"/>
            <a:ext cx="3752067" cy="3772348"/>
          </a:xfrm>
          <a:prstGeom prst="rect">
            <a:avLst/>
          </a:prstGeom>
        </p:spPr>
      </p:pic>
      <p:pic>
        <p:nvPicPr>
          <p:cNvPr id="6" name="Picture 5">
            <a:extLst>
              <a:ext uri="{FF2B5EF4-FFF2-40B4-BE49-F238E27FC236}">
                <a16:creationId xmlns:a16="http://schemas.microsoft.com/office/drawing/2014/main" id="{A4BCB2C0-D5E8-1856-E626-F81C780E9F12}"/>
              </a:ext>
            </a:extLst>
          </p:cNvPr>
          <p:cNvPicPr>
            <a:picLocks noChangeAspect="1"/>
          </p:cNvPicPr>
          <p:nvPr/>
        </p:nvPicPr>
        <p:blipFill>
          <a:blip r:embed="rId3"/>
          <a:stretch>
            <a:fillRect/>
          </a:stretch>
        </p:blipFill>
        <p:spPr>
          <a:xfrm>
            <a:off x="10389296" y="4368367"/>
            <a:ext cx="762066" cy="1409822"/>
          </a:xfrm>
          <a:prstGeom prst="rect">
            <a:avLst/>
          </a:prstGeom>
        </p:spPr>
      </p:pic>
    </p:spTree>
    <p:extLst>
      <p:ext uri="{BB962C8B-B14F-4D97-AF65-F5344CB8AC3E}">
        <p14:creationId xmlns:p14="http://schemas.microsoft.com/office/powerpoint/2010/main" val="11955403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6A84418-B07A-4514-92A7-00E79E5CAACE}"/>
              </a:ext>
            </a:extLst>
          </p:cNvPr>
          <p:cNvSpPr>
            <a:spLocks noGrp="1"/>
          </p:cNvSpPr>
          <p:nvPr>
            <p:ph type="title"/>
          </p:nvPr>
        </p:nvSpPr>
        <p:spPr>
          <a:xfrm>
            <a:off x="1088570" y="642593"/>
            <a:ext cx="6062037" cy="1491007"/>
          </a:xfrm>
        </p:spPr>
        <p:txBody>
          <a:bodyPr>
            <a:normAutofit/>
          </a:bodyPr>
          <a:lstStyle/>
          <a:p>
            <a:pPr algn="ctr"/>
            <a:r>
              <a:rPr lang="en-US" dirty="0"/>
              <a:t>Military Reforms</a:t>
            </a:r>
          </a:p>
        </p:txBody>
      </p:sp>
      <p:sp>
        <p:nvSpPr>
          <p:cNvPr id="3" name="Content Placeholder 2">
            <a:extLst>
              <a:ext uri="{FF2B5EF4-FFF2-40B4-BE49-F238E27FC236}">
                <a16:creationId xmlns:a16="http://schemas.microsoft.com/office/drawing/2014/main" id="{3D9E9968-7AAF-4EF5-9B6E-F9D76E36708B}"/>
              </a:ext>
            </a:extLst>
          </p:cNvPr>
          <p:cNvSpPr>
            <a:spLocks noGrp="1"/>
          </p:cNvSpPr>
          <p:nvPr>
            <p:ph idx="1"/>
          </p:nvPr>
        </p:nvSpPr>
        <p:spPr>
          <a:xfrm>
            <a:off x="868679" y="1959429"/>
            <a:ext cx="6281929" cy="4075611"/>
          </a:xfrm>
        </p:spPr>
        <p:txBody>
          <a:bodyPr>
            <a:normAutofit/>
          </a:bodyPr>
          <a:lstStyle/>
          <a:p>
            <a:r>
              <a:rPr lang="en-US" sz="2000" dirty="0"/>
              <a:t>Until now, when Iran went to war, men from all over the country, would report for duty.  When war was over, they would get their wages and go back to their homes</a:t>
            </a:r>
          </a:p>
          <a:p>
            <a:r>
              <a:rPr lang="en-US" sz="2000" dirty="0"/>
              <a:t>Khosrow made a permanently trained military for Iran who received regular wages and were ready to fight when needed</a:t>
            </a:r>
          </a:p>
        </p:txBody>
      </p:sp>
      <p:pic>
        <p:nvPicPr>
          <p:cNvPr id="4" name="Picture 3">
            <a:extLst>
              <a:ext uri="{FF2B5EF4-FFF2-40B4-BE49-F238E27FC236}">
                <a16:creationId xmlns:a16="http://schemas.microsoft.com/office/drawing/2014/main" id="{4338F467-5FFE-4150-8CAD-C9BF501A12EC}"/>
              </a:ext>
            </a:extLst>
          </p:cNvPr>
          <p:cNvPicPr>
            <a:picLocks noChangeAspect="1"/>
          </p:cNvPicPr>
          <p:nvPr/>
        </p:nvPicPr>
        <p:blipFill rotWithShape="1">
          <a:blip r:embed="rId2"/>
          <a:srcRect l="12525" r="870" b="-1"/>
          <a:stretch/>
        </p:blipFill>
        <p:spPr>
          <a:xfrm>
            <a:off x="7837371" y="237744"/>
            <a:ext cx="4124416" cy="6382512"/>
          </a:xfrm>
          <a:prstGeom prst="rect">
            <a:avLst/>
          </a:prstGeom>
        </p:spPr>
      </p:pic>
    </p:spTree>
    <p:extLst>
      <p:ext uri="{BB962C8B-B14F-4D97-AF65-F5344CB8AC3E}">
        <p14:creationId xmlns:p14="http://schemas.microsoft.com/office/powerpoint/2010/main" val="375759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3" name="Rectangle 12">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763968-1954-49F7-B013-7799DA50DFA0}"/>
              </a:ext>
            </a:extLst>
          </p:cNvPr>
          <p:cNvSpPr>
            <a:spLocks noGrp="1"/>
          </p:cNvSpPr>
          <p:nvPr>
            <p:ph type="title"/>
          </p:nvPr>
        </p:nvSpPr>
        <p:spPr>
          <a:xfrm>
            <a:off x="1240970" y="642594"/>
            <a:ext cx="6244047" cy="1055578"/>
          </a:xfrm>
        </p:spPr>
        <p:txBody>
          <a:bodyPr>
            <a:normAutofit/>
          </a:bodyPr>
          <a:lstStyle/>
          <a:p>
            <a:pPr algn="ctr"/>
            <a:r>
              <a:rPr lang="en-US" dirty="0"/>
              <a:t>Social Reforms</a:t>
            </a:r>
          </a:p>
        </p:txBody>
      </p:sp>
      <p:pic>
        <p:nvPicPr>
          <p:cNvPr id="6" name="Picture 5">
            <a:extLst>
              <a:ext uri="{FF2B5EF4-FFF2-40B4-BE49-F238E27FC236}">
                <a16:creationId xmlns:a16="http://schemas.microsoft.com/office/drawing/2014/main" id="{FBB2795C-4E8B-4091-A5F5-59FF98230C77}"/>
              </a:ext>
            </a:extLst>
          </p:cNvPr>
          <p:cNvPicPr>
            <a:picLocks noChangeAspect="1"/>
          </p:cNvPicPr>
          <p:nvPr/>
        </p:nvPicPr>
        <p:blipFill rotWithShape="1">
          <a:blip r:embed="rId2"/>
          <a:srcRect t="655" r="2" b="2"/>
          <a:stretch/>
        </p:blipFill>
        <p:spPr>
          <a:xfrm>
            <a:off x="7972610" y="237745"/>
            <a:ext cx="3981644" cy="2060448"/>
          </a:xfrm>
          <a:prstGeom prst="rect">
            <a:avLst/>
          </a:prstGeom>
        </p:spPr>
      </p:pic>
      <p:sp>
        <p:nvSpPr>
          <p:cNvPr id="3" name="Content Placeholder 2">
            <a:extLst>
              <a:ext uri="{FF2B5EF4-FFF2-40B4-BE49-F238E27FC236}">
                <a16:creationId xmlns:a16="http://schemas.microsoft.com/office/drawing/2014/main" id="{A145D92A-EC17-4DE9-B0CE-5944B034FA5E}"/>
              </a:ext>
            </a:extLst>
          </p:cNvPr>
          <p:cNvSpPr>
            <a:spLocks noGrp="1"/>
          </p:cNvSpPr>
          <p:nvPr>
            <p:ph idx="1"/>
          </p:nvPr>
        </p:nvSpPr>
        <p:spPr>
          <a:xfrm>
            <a:off x="674914" y="1698172"/>
            <a:ext cx="6682121" cy="4336868"/>
          </a:xfrm>
        </p:spPr>
        <p:txBody>
          <a:bodyPr>
            <a:normAutofit/>
          </a:bodyPr>
          <a:lstStyle/>
          <a:p>
            <a:r>
              <a:rPr lang="en-US" sz="2000" dirty="0"/>
              <a:t>Begging and not working was considered a sin and anyone who was caught begging or not contributing to society by working was punished</a:t>
            </a:r>
          </a:p>
          <a:p>
            <a:r>
              <a:rPr lang="en-US" sz="2000" dirty="0"/>
              <a:t>He encouraged and helped increase agriculture</a:t>
            </a:r>
          </a:p>
          <a:p>
            <a:r>
              <a:rPr lang="en-US" sz="2000" dirty="0"/>
              <a:t>He brought silkworms to Iran from </a:t>
            </a:r>
            <a:r>
              <a:rPr lang="en-US" sz="2000" dirty="0" err="1"/>
              <a:t>Khatan</a:t>
            </a:r>
            <a:r>
              <a:rPr lang="en-US" sz="2000" dirty="0"/>
              <a:t>, China</a:t>
            </a:r>
          </a:p>
          <a:p>
            <a:r>
              <a:rPr lang="en-US" sz="2000" dirty="0"/>
              <a:t>Neel was brought from India</a:t>
            </a:r>
          </a:p>
          <a:p>
            <a:r>
              <a:rPr lang="en-US" sz="2000" dirty="0"/>
              <a:t>By improving the roads and safety, he encouraged trade.</a:t>
            </a:r>
          </a:p>
          <a:p>
            <a:r>
              <a:rPr lang="en-US" sz="2000" dirty="0"/>
              <a:t>During his reign, Iran became one of the most important centers of trade </a:t>
            </a:r>
          </a:p>
          <a:p>
            <a:pPr marL="0" indent="0">
              <a:buNone/>
            </a:pPr>
            <a:endParaRPr lang="en-US" dirty="0"/>
          </a:p>
        </p:txBody>
      </p:sp>
      <p:sp>
        <p:nvSpPr>
          <p:cNvPr id="15" name="Rectangle 14">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737877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5" name="Picture 4">
            <a:extLst>
              <a:ext uri="{FF2B5EF4-FFF2-40B4-BE49-F238E27FC236}">
                <a16:creationId xmlns:a16="http://schemas.microsoft.com/office/drawing/2014/main" id="{618BC2B9-8B76-4B33-9E41-DA5773E252D4}"/>
              </a:ext>
            </a:extLst>
          </p:cNvPr>
          <p:cNvPicPr>
            <a:picLocks noChangeAspect="1"/>
          </p:cNvPicPr>
          <p:nvPr/>
        </p:nvPicPr>
        <p:blipFill rotWithShape="1">
          <a:blip r:embed="rId3"/>
          <a:srcRect t="2337" r="1" b="13895"/>
          <a:stretch/>
        </p:blipFill>
        <p:spPr>
          <a:xfrm>
            <a:off x="7972615" y="2380488"/>
            <a:ext cx="3981643" cy="2078737"/>
          </a:xfrm>
          <a:prstGeom prst="rect">
            <a:avLst/>
          </a:prstGeom>
        </p:spPr>
      </p:pic>
      <p:pic>
        <p:nvPicPr>
          <p:cNvPr id="4" name="Picture 3">
            <a:extLst>
              <a:ext uri="{FF2B5EF4-FFF2-40B4-BE49-F238E27FC236}">
                <a16:creationId xmlns:a16="http://schemas.microsoft.com/office/drawing/2014/main" id="{61EAF545-7F43-4DB9-B27F-304D02288E4C}"/>
              </a:ext>
            </a:extLst>
          </p:cNvPr>
          <p:cNvPicPr>
            <a:picLocks noChangeAspect="1"/>
          </p:cNvPicPr>
          <p:nvPr/>
        </p:nvPicPr>
        <p:blipFill rotWithShape="1">
          <a:blip r:embed="rId4"/>
          <a:srcRect t="2898" r="-3" b="21034"/>
          <a:stretch/>
        </p:blipFill>
        <p:spPr>
          <a:xfrm>
            <a:off x="7972613" y="4541520"/>
            <a:ext cx="3981643" cy="2078736"/>
          </a:xfrm>
          <a:prstGeom prst="rect">
            <a:avLst/>
          </a:prstGeom>
        </p:spPr>
      </p:pic>
    </p:spTree>
    <p:extLst>
      <p:ext uri="{BB962C8B-B14F-4D97-AF65-F5344CB8AC3E}">
        <p14:creationId xmlns:p14="http://schemas.microsoft.com/office/powerpoint/2010/main" val="309464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3" name="Rectangle 12">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61462C-1011-4E2C-8004-6A166BD8C177}"/>
              </a:ext>
            </a:extLst>
          </p:cNvPr>
          <p:cNvSpPr>
            <a:spLocks noGrp="1"/>
          </p:cNvSpPr>
          <p:nvPr>
            <p:ph type="title"/>
          </p:nvPr>
        </p:nvSpPr>
        <p:spPr>
          <a:xfrm>
            <a:off x="748934" y="642593"/>
            <a:ext cx="6736084" cy="1120893"/>
          </a:xfrm>
        </p:spPr>
        <p:txBody>
          <a:bodyPr>
            <a:normAutofit/>
          </a:bodyPr>
          <a:lstStyle/>
          <a:p>
            <a:pPr algn="ctr"/>
            <a:r>
              <a:rPr lang="en-US" dirty="0">
                <a:solidFill>
                  <a:schemeClr val="accent2"/>
                </a:solidFill>
              </a:rPr>
              <a:t>Khosrow the Seeker of Knowledge</a:t>
            </a:r>
          </a:p>
        </p:txBody>
      </p:sp>
      <p:pic>
        <p:nvPicPr>
          <p:cNvPr id="6" name="Picture 5">
            <a:extLst>
              <a:ext uri="{FF2B5EF4-FFF2-40B4-BE49-F238E27FC236}">
                <a16:creationId xmlns:a16="http://schemas.microsoft.com/office/drawing/2014/main" id="{D19C989B-0DE5-4077-A0DF-EA71B1EFDA44}"/>
              </a:ext>
            </a:extLst>
          </p:cNvPr>
          <p:cNvPicPr>
            <a:picLocks noChangeAspect="1"/>
          </p:cNvPicPr>
          <p:nvPr/>
        </p:nvPicPr>
        <p:blipFill rotWithShape="1">
          <a:blip r:embed="rId2"/>
          <a:srcRect t="18769" r="-2" b="1616"/>
          <a:stretch/>
        </p:blipFill>
        <p:spPr>
          <a:xfrm>
            <a:off x="7972610" y="237745"/>
            <a:ext cx="3981644" cy="2060448"/>
          </a:xfrm>
          <a:prstGeom prst="rect">
            <a:avLst/>
          </a:prstGeom>
        </p:spPr>
      </p:pic>
      <p:sp>
        <p:nvSpPr>
          <p:cNvPr id="3" name="Content Placeholder 2">
            <a:extLst>
              <a:ext uri="{FF2B5EF4-FFF2-40B4-BE49-F238E27FC236}">
                <a16:creationId xmlns:a16="http://schemas.microsoft.com/office/drawing/2014/main" id="{643DFD05-0809-4155-A816-94042C6F990C}"/>
              </a:ext>
            </a:extLst>
          </p:cNvPr>
          <p:cNvSpPr>
            <a:spLocks noGrp="1"/>
          </p:cNvSpPr>
          <p:nvPr>
            <p:ph idx="1"/>
          </p:nvPr>
        </p:nvSpPr>
        <p:spPr>
          <a:xfrm>
            <a:off x="748934" y="1763486"/>
            <a:ext cx="6608101" cy="4271555"/>
          </a:xfrm>
        </p:spPr>
        <p:txBody>
          <a:bodyPr>
            <a:normAutofit lnSpcReduction="10000"/>
          </a:bodyPr>
          <a:lstStyle/>
          <a:p>
            <a:pPr marL="0" indent="0">
              <a:buNone/>
            </a:pPr>
            <a:r>
              <a:rPr lang="en-US" sz="1800" dirty="0"/>
              <a:t>    He gave great importance to knowledge, the arts and built many universities</a:t>
            </a:r>
          </a:p>
          <a:p>
            <a:r>
              <a:rPr lang="en-US" sz="1800" dirty="0"/>
              <a:t>The most famous was Academy of </a:t>
            </a:r>
            <a:r>
              <a:rPr lang="en-US" sz="1800" dirty="0" err="1"/>
              <a:t>Gundeshapur</a:t>
            </a:r>
            <a:r>
              <a:rPr lang="en-US" sz="1800" dirty="0"/>
              <a:t> – Physicians from all over the world including India, Rome and  Iran gathered there</a:t>
            </a:r>
          </a:p>
          <a:p>
            <a:r>
              <a:rPr lang="en-US" sz="1800" dirty="0"/>
              <a:t>Sought texts and translated them to Middle Persian and other languages- These texts were later taken by Arabs and then passed  to European Culture.</a:t>
            </a:r>
          </a:p>
          <a:p>
            <a:pPr marL="0" indent="0">
              <a:buNone/>
            </a:pPr>
            <a:r>
              <a:rPr lang="en-US" sz="1800" dirty="0"/>
              <a:t>These texts included:</a:t>
            </a:r>
          </a:p>
          <a:p>
            <a:pPr lvl="1"/>
            <a:r>
              <a:rPr lang="en-US" sz="1800" dirty="0"/>
              <a:t>Greek philosophies</a:t>
            </a:r>
          </a:p>
          <a:p>
            <a:pPr lvl="1"/>
            <a:r>
              <a:rPr lang="en-US" sz="1800" dirty="0"/>
              <a:t>Iranian religious texts</a:t>
            </a:r>
          </a:p>
          <a:p>
            <a:pPr lvl="1"/>
            <a:r>
              <a:rPr lang="en-US" sz="1800" dirty="0"/>
              <a:t>Indian works</a:t>
            </a:r>
          </a:p>
        </p:txBody>
      </p:sp>
      <p:sp>
        <p:nvSpPr>
          <p:cNvPr id="15" name="Rectangle 14">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737877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5" name="Picture 4">
            <a:extLst>
              <a:ext uri="{FF2B5EF4-FFF2-40B4-BE49-F238E27FC236}">
                <a16:creationId xmlns:a16="http://schemas.microsoft.com/office/drawing/2014/main" id="{10798421-0845-467C-8739-9FBE0F0A2476}"/>
              </a:ext>
            </a:extLst>
          </p:cNvPr>
          <p:cNvPicPr>
            <a:picLocks noChangeAspect="1"/>
          </p:cNvPicPr>
          <p:nvPr/>
        </p:nvPicPr>
        <p:blipFill rotWithShape="1">
          <a:blip r:embed="rId3"/>
          <a:srcRect t="10659" r="2" b="14241"/>
          <a:stretch/>
        </p:blipFill>
        <p:spPr>
          <a:xfrm>
            <a:off x="7972615" y="2380488"/>
            <a:ext cx="3981643" cy="2078737"/>
          </a:xfrm>
          <a:prstGeom prst="rect">
            <a:avLst/>
          </a:prstGeom>
        </p:spPr>
      </p:pic>
      <p:pic>
        <p:nvPicPr>
          <p:cNvPr id="4" name="Picture 3">
            <a:extLst>
              <a:ext uri="{FF2B5EF4-FFF2-40B4-BE49-F238E27FC236}">
                <a16:creationId xmlns:a16="http://schemas.microsoft.com/office/drawing/2014/main" id="{07971549-6BF1-4E2D-83D9-485599C564C3}"/>
              </a:ext>
            </a:extLst>
          </p:cNvPr>
          <p:cNvPicPr>
            <a:picLocks noChangeAspect="1"/>
          </p:cNvPicPr>
          <p:nvPr/>
        </p:nvPicPr>
        <p:blipFill rotWithShape="1">
          <a:blip r:embed="rId4"/>
          <a:srcRect t="15737" r="-1" b="12989"/>
          <a:stretch/>
        </p:blipFill>
        <p:spPr>
          <a:xfrm>
            <a:off x="7972613" y="4541520"/>
            <a:ext cx="3981643" cy="2078736"/>
          </a:xfrm>
          <a:prstGeom prst="rect">
            <a:avLst/>
          </a:prstGeom>
        </p:spPr>
      </p:pic>
    </p:spTree>
    <p:extLst>
      <p:ext uri="{BB962C8B-B14F-4D97-AF65-F5344CB8AC3E}">
        <p14:creationId xmlns:p14="http://schemas.microsoft.com/office/powerpoint/2010/main" val="56292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Picture 4">
            <a:extLst>
              <a:ext uri="{FF2B5EF4-FFF2-40B4-BE49-F238E27FC236}">
                <a16:creationId xmlns:a16="http://schemas.microsoft.com/office/drawing/2014/main" id="{75F203AE-DA97-451E-8713-8D0234DB9F63}"/>
              </a:ext>
            </a:extLst>
          </p:cNvPr>
          <p:cNvPicPr>
            <a:picLocks noChangeAspect="1"/>
          </p:cNvPicPr>
          <p:nvPr/>
        </p:nvPicPr>
        <p:blipFill>
          <a:blip r:embed="rId2"/>
          <a:stretch>
            <a:fillRect/>
          </a:stretch>
        </p:blipFill>
        <p:spPr>
          <a:xfrm>
            <a:off x="553637" y="1162940"/>
            <a:ext cx="3322121" cy="4533310"/>
          </a:xfrm>
          <a:prstGeom prst="rect">
            <a:avLst/>
          </a:prstGeom>
        </p:spPr>
      </p:pic>
      <p:sp>
        <p:nvSpPr>
          <p:cNvPr id="12" name="Rectangle 1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1D81B748-38C1-4965-922E-12C14DE60990}"/>
              </a:ext>
            </a:extLst>
          </p:cNvPr>
          <p:cNvSpPr>
            <a:spLocks noGrp="1"/>
          </p:cNvSpPr>
          <p:nvPr>
            <p:ph type="title"/>
          </p:nvPr>
        </p:nvSpPr>
        <p:spPr>
          <a:xfrm>
            <a:off x="5355770" y="642594"/>
            <a:ext cx="5967549" cy="990264"/>
          </a:xfrm>
        </p:spPr>
        <p:txBody>
          <a:bodyPr>
            <a:normAutofit fontScale="90000"/>
          </a:bodyPr>
          <a:lstStyle/>
          <a:p>
            <a:pPr algn="ctr"/>
            <a:r>
              <a:rPr lang="en-US" dirty="0"/>
              <a:t>He was Famous for Being a Just King</a:t>
            </a:r>
          </a:p>
        </p:txBody>
      </p:sp>
      <p:sp>
        <p:nvSpPr>
          <p:cNvPr id="3" name="Content Placeholder 2">
            <a:extLst>
              <a:ext uri="{FF2B5EF4-FFF2-40B4-BE49-F238E27FC236}">
                <a16:creationId xmlns:a16="http://schemas.microsoft.com/office/drawing/2014/main" id="{C5EA0C8C-EF71-490A-874C-7EA461A841FB}"/>
              </a:ext>
            </a:extLst>
          </p:cNvPr>
          <p:cNvSpPr>
            <a:spLocks noGrp="1"/>
          </p:cNvSpPr>
          <p:nvPr>
            <p:ph idx="1"/>
          </p:nvPr>
        </p:nvSpPr>
        <p:spPr>
          <a:xfrm>
            <a:off x="4963886" y="1788479"/>
            <a:ext cx="6359434" cy="4246561"/>
          </a:xfrm>
        </p:spPr>
        <p:txBody>
          <a:bodyPr>
            <a:normAutofit/>
          </a:bodyPr>
          <a:lstStyle/>
          <a:p>
            <a:r>
              <a:rPr lang="en-US" dirty="0"/>
              <a:t>There have been many stories about his fairness as a king</a:t>
            </a:r>
          </a:p>
          <a:p>
            <a:r>
              <a:rPr lang="en-US" dirty="0"/>
              <a:t>One example:</a:t>
            </a:r>
          </a:p>
          <a:p>
            <a:r>
              <a:rPr lang="en-US" dirty="0"/>
              <a:t>A Roman minister visited Ctesiphon,.  The king’s representatives gave him a tour of the King’s splendid castle.  The Roman minister was amazed when he noticed  a section of the wall which was bent and not straight.  He inquired about the reason.  The King’s representatives explained that the area beyond the wall belonged to an old lady.  When they had tried to purchase her home in order to properly build the castle, the old lady refused. Saying that she had lived in the house her whole life and she did not wish to move.  The people in charge, took the news to the King, Khosrow </a:t>
            </a:r>
            <a:r>
              <a:rPr lang="en-US" dirty="0" err="1"/>
              <a:t>Anushirvan</a:t>
            </a:r>
            <a:r>
              <a:rPr lang="en-US" dirty="0"/>
              <a:t> ordered to build the wall so that no harm comes to the old lady’s home</a:t>
            </a:r>
          </a:p>
          <a:p>
            <a:r>
              <a:rPr lang="en-US" dirty="0"/>
              <a:t>Upon hearing this, the Roman minister said that the bent wall was more beautiful than any straight wall he had seen</a:t>
            </a:r>
          </a:p>
        </p:txBody>
      </p:sp>
    </p:spTree>
    <p:extLst>
      <p:ext uri="{BB962C8B-B14F-4D97-AF65-F5344CB8AC3E}">
        <p14:creationId xmlns:p14="http://schemas.microsoft.com/office/powerpoint/2010/main" val="225180345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7F60F04A-B9C8-4E72-8EED-336DB560E2F7}"/>
              </a:ext>
            </a:extLst>
          </p:cNvPr>
          <p:cNvSpPr>
            <a:spLocks noGrp="1"/>
          </p:cNvSpPr>
          <p:nvPr>
            <p:ph type="title"/>
          </p:nvPr>
        </p:nvSpPr>
        <p:spPr>
          <a:xfrm>
            <a:off x="1066800" y="642594"/>
            <a:ext cx="2646952" cy="2353830"/>
          </a:xfrm>
        </p:spPr>
        <p:txBody>
          <a:bodyPr>
            <a:normAutofit/>
          </a:bodyPr>
          <a:lstStyle/>
          <a:p>
            <a:r>
              <a:rPr lang="en-US" dirty="0"/>
              <a:t>Promoter of Education</a:t>
            </a:r>
          </a:p>
        </p:txBody>
      </p:sp>
      <p:pic>
        <p:nvPicPr>
          <p:cNvPr id="4" name="Picture 3">
            <a:extLst>
              <a:ext uri="{FF2B5EF4-FFF2-40B4-BE49-F238E27FC236}">
                <a16:creationId xmlns:a16="http://schemas.microsoft.com/office/drawing/2014/main" id="{E7F5F803-70D5-47AC-9B36-EEB3A9FA9F80}"/>
              </a:ext>
            </a:extLst>
          </p:cNvPr>
          <p:cNvPicPr>
            <a:picLocks noChangeAspect="1"/>
          </p:cNvPicPr>
          <p:nvPr/>
        </p:nvPicPr>
        <p:blipFill>
          <a:blip r:embed="rId2"/>
          <a:stretch>
            <a:fillRect/>
          </a:stretch>
        </p:blipFill>
        <p:spPr>
          <a:xfrm>
            <a:off x="1154352" y="2996424"/>
            <a:ext cx="3019646" cy="1962769"/>
          </a:xfrm>
          <a:prstGeom prst="rect">
            <a:avLst/>
          </a:prstGeom>
        </p:spPr>
      </p:pic>
      <p:sp>
        <p:nvSpPr>
          <p:cNvPr id="3" name="Content Placeholder 2">
            <a:extLst>
              <a:ext uri="{FF2B5EF4-FFF2-40B4-BE49-F238E27FC236}">
                <a16:creationId xmlns:a16="http://schemas.microsoft.com/office/drawing/2014/main" id="{0A65357A-A80E-4B09-81F7-BA3659BB53F2}"/>
              </a:ext>
            </a:extLst>
          </p:cNvPr>
          <p:cNvSpPr>
            <a:spLocks noGrp="1"/>
          </p:cNvSpPr>
          <p:nvPr>
            <p:ph idx="1"/>
          </p:nvPr>
        </p:nvSpPr>
        <p:spPr>
          <a:xfrm>
            <a:off x="4496247" y="642594"/>
            <a:ext cx="6628953" cy="5392446"/>
          </a:xfrm>
        </p:spPr>
        <p:txBody>
          <a:bodyPr>
            <a:noAutofit/>
          </a:bodyPr>
          <a:lstStyle/>
          <a:p>
            <a:r>
              <a:rPr lang="en-US" sz="1600" dirty="0"/>
              <a:t>Many books  written in </a:t>
            </a:r>
            <a:r>
              <a:rPr lang="en-US" sz="1600" dirty="0" err="1"/>
              <a:t>Seryani</a:t>
            </a:r>
            <a:r>
              <a:rPr lang="en-US" sz="1600" dirty="0"/>
              <a:t>, Indian, Sanskrit, and  Greek were translated to Pahlavi  during his reign</a:t>
            </a:r>
          </a:p>
          <a:p>
            <a:r>
              <a:rPr lang="en-US" sz="1600" dirty="0"/>
              <a:t>Commentaries on </a:t>
            </a:r>
            <a:r>
              <a:rPr lang="en-US" sz="1600" dirty="0" err="1"/>
              <a:t>Avestan</a:t>
            </a:r>
            <a:r>
              <a:rPr lang="en-US" sz="1600" dirty="0"/>
              <a:t> texts (Zend </a:t>
            </a:r>
            <a:r>
              <a:rPr lang="en-US" sz="1600" dirty="0" err="1"/>
              <a:t>Avesta</a:t>
            </a:r>
            <a:r>
              <a:rPr lang="en-US" sz="1600" dirty="0"/>
              <a:t>) continued</a:t>
            </a:r>
          </a:p>
          <a:p>
            <a:r>
              <a:rPr lang="en-US" sz="1600" dirty="0"/>
              <a:t>The famous book of  </a:t>
            </a:r>
            <a:r>
              <a:rPr lang="en-US" sz="1600" b="1" i="1" dirty="0">
                <a:solidFill>
                  <a:srgbClr val="202122"/>
                </a:solidFill>
                <a:effectLst/>
                <a:latin typeface="Arial" panose="020B0604020202020204" pitchFamily="34" charset="0"/>
                <a:ea typeface="Calibri" panose="020F0502020204030204" pitchFamily="34" charset="0"/>
              </a:rPr>
              <a:t>Kalila and </a:t>
            </a:r>
            <a:r>
              <a:rPr lang="en-US" sz="1600" b="1" i="1" dirty="0" err="1">
                <a:solidFill>
                  <a:srgbClr val="202122"/>
                </a:solidFill>
                <a:effectLst/>
                <a:latin typeface="Arial" panose="020B0604020202020204" pitchFamily="34" charset="0"/>
                <a:ea typeface="Calibri" panose="020F0502020204030204" pitchFamily="34" charset="0"/>
              </a:rPr>
              <a:t>Dimna</a:t>
            </a:r>
            <a:r>
              <a:rPr lang="en-US" sz="1600" b="1" i="1" dirty="0">
                <a:solidFill>
                  <a:srgbClr val="202122"/>
                </a:solidFill>
                <a:effectLst/>
                <a:latin typeface="Arial" panose="020B0604020202020204" pitchFamily="34" charset="0"/>
                <a:ea typeface="Calibri" panose="020F0502020204030204" pitchFamily="34" charset="0"/>
              </a:rPr>
              <a:t> </a:t>
            </a:r>
            <a:r>
              <a:rPr lang="en-US" sz="1600" dirty="0"/>
              <a:t>was brought to Iran during  his reign and translated to Pahlavi and later it was translated to Arabic</a:t>
            </a:r>
          </a:p>
          <a:p>
            <a:r>
              <a:rPr lang="en-US" sz="1600" dirty="0" err="1"/>
              <a:t>Gundashapur</a:t>
            </a:r>
            <a:r>
              <a:rPr lang="en-US" sz="1600" dirty="0"/>
              <a:t> University which was advanced in medicine was promoted even further during his reign</a:t>
            </a:r>
          </a:p>
          <a:p>
            <a:r>
              <a:rPr lang="en-US" sz="1600" dirty="0"/>
              <a:t>He  respected people of knowledge</a:t>
            </a:r>
          </a:p>
          <a:p>
            <a:pPr lvl="1"/>
            <a:r>
              <a:rPr lang="en-US" sz="1600" dirty="0"/>
              <a:t>During his  reign a few Roman philosophers who were treated badly in Rome, asked to seek refuge in Iran, Khosrow took them in and showed them respect and supported them.  When they decided to go back to Rome, he included their safety in his treaties</a:t>
            </a:r>
          </a:p>
          <a:p>
            <a:r>
              <a:rPr lang="en-US" sz="1600" dirty="0"/>
              <a:t> </a:t>
            </a:r>
            <a:r>
              <a:rPr lang="en-US" sz="1600" dirty="0" err="1"/>
              <a:t>Bozorgmehr</a:t>
            </a:r>
            <a:r>
              <a:rPr lang="en-US" sz="1600" dirty="0"/>
              <a:t> was his famous minister who  was  very educated in Persian literature and was famous for his good character</a:t>
            </a:r>
          </a:p>
        </p:txBody>
      </p:sp>
    </p:spTree>
    <p:extLst>
      <p:ext uri="{BB962C8B-B14F-4D97-AF65-F5344CB8AC3E}">
        <p14:creationId xmlns:p14="http://schemas.microsoft.com/office/powerpoint/2010/main" val="118667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a:extLst>
              <a:ext uri="{FF2B5EF4-FFF2-40B4-BE49-F238E27FC236}">
                <a16:creationId xmlns:a16="http://schemas.microsoft.com/office/drawing/2014/main" id="{85446CD1-FF90-44CD-9D37-2F43F9FAB800}"/>
              </a:ext>
            </a:extLst>
          </p:cNvPr>
          <p:cNvPicPr>
            <a:picLocks noChangeAspect="1"/>
          </p:cNvPicPr>
          <p:nvPr/>
        </p:nvPicPr>
        <p:blipFill>
          <a:blip r:embed="rId2"/>
          <a:stretch>
            <a:fillRect/>
          </a:stretch>
        </p:blipFill>
        <p:spPr>
          <a:xfrm>
            <a:off x="727654" y="984399"/>
            <a:ext cx="5367165" cy="4902010"/>
          </a:xfrm>
          <a:prstGeom prst="rect">
            <a:avLst/>
          </a:prstGeom>
        </p:spPr>
      </p:pic>
      <p:sp>
        <p:nvSpPr>
          <p:cNvPr id="11" name="Rectangle 10">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3" name="Rectangle 12">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8D66935E-D479-4759-9230-89339F650689}"/>
              </a:ext>
            </a:extLst>
          </p:cNvPr>
          <p:cNvSpPr>
            <a:spLocks noGrp="1"/>
          </p:cNvSpPr>
          <p:nvPr>
            <p:ph type="title"/>
          </p:nvPr>
        </p:nvSpPr>
        <p:spPr>
          <a:xfrm>
            <a:off x="7064082" y="642594"/>
            <a:ext cx="4472921" cy="1371600"/>
          </a:xfrm>
        </p:spPr>
        <p:txBody>
          <a:bodyPr>
            <a:normAutofit/>
          </a:bodyPr>
          <a:lstStyle/>
          <a:p>
            <a:pPr algn="ctr"/>
            <a:r>
              <a:rPr lang="en-US" sz="3300" dirty="0"/>
              <a:t>Khosrow </a:t>
            </a:r>
            <a:r>
              <a:rPr lang="en-US" sz="3300" dirty="0" err="1"/>
              <a:t>Anushirvan’s</a:t>
            </a:r>
            <a:r>
              <a:rPr lang="en-US" sz="3300" dirty="0"/>
              <a:t> Death</a:t>
            </a:r>
          </a:p>
        </p:txBody>
      </p:sp>
      <p:sp>
        <p:nvSpPr>
          <p:cNvPr id="3" name="Content Placeholder 2">
            <a:extLst>
              <a:ext uri="{FF2B5EF4-FFF2-40B4-BE49-F238E27FC236}">
                <a16:creationId xmlns:a16="http://schemas.microsoft.com/office/drawing/2014/main" id="{5DB346E8-E813-4DBC-8B9A-05289429F10A}"/>
              </a:ext>
            </a:extLst>
          </p:cNvPr>
          <p:cNvSpPr>
            <a:spLocks noGrp="1"/>
          </p:cNvSpPr>
          <p:nvPr>
            <p:ph idx="1"/>
          </p:nvPr>
        </p:nvSpPr>
        <p:spPr>
          <a:xfrm>
            <a:off x="7064082" y="2103120"/>
            <a:ext cx="4472922" cy="3931920"/>
          </a:xfrm>
        </p:spPr>
        <p:txBody>
          <a:bodyPr>
            <a:normAutofit fontScale="92500" lnSpcReduction="10000"/>
          </a:bodyPr>
          <a:lstStyle/>
          <a:p>
            <a:r>
              <a:rPr lang="en-US" sz="2000" dirty="0"/>
              <a:t>Khosrow </a:t>
            </a:r>
            <a:r>
              <a:rPr lang="en-US" sz="2000" dirty="0" err="1"/>
              <a:t>Anushirvan</a:t>
            </a:r>
            <a:r>
              <a:rPr lang="en-US" sz="2000" dirty="0"/>
              <a:t> reigned for 48 years</a:t>
            </a:r>
          </a:p>
          <a:p>
            <a:r>
              <a:rPr lang="en-US" sz="2000" dirty="0"/>
              <a:t>He died on January 31, 579 CE at 77 years of age</a:t>
            </a:r>
          </a:p>
          <a:p>
            <a:r>
              <a:rPr lang="en-US" sz="2000" dirty="0"/>
              <a:t>During his reign, the Empire had reached its greatest extent since </a:t>
            </a:r>
            <a:r>
              <a:rPr lang="en-US" sz="2000" dirty="0" err="1"/>
              <a:t>Shapur</a:t>
            </a:r>
            <a:r>
              <a:rPr lang="en-US" sz="2000" dirty="0"/>
              <a:t> II which ranged from Yemen in the West and </a:t>
            </a:r>
            <a:r>
              <a:rPr lang="en-US" sz="2000" dirty="0" err="1"/>
              <a:t>Ghandahar</a:t>
            </a:r>
            <a:r>
              <a:rPr lang="en-US" sz="2000" dirty="0"/>
              <a:t> in the East</a:t>
            </a:r>
          </a:p>
          <a:p>
            <a:r>
              <a:rPr lang="en-US" sz="2000" dirty="0"/>
              <a:t>He is beloved among Iranians and remembered as a great king</a:t>
            </a:r>
          </a:p>
        </p:txBody>
      </p:sp>
    </p:spTree>
    <p:extLst>
      <p:ext uri="{BB962C8B-B14F-4D97-AF65-F5344CB8AC3E}">
        <p14:creationId xmlns:p14="http://schemas.microsoft.com/office/powerpoint/2010/main" val="15657127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7" name="Picture 6">
            <a:extLst>
              <a:ext uri="{FF2B5EF4-FFF2-40B4-BE49-F238E27FC236}">
                <a16:creationId xmlns:a16="http://schemas.microsoft.com/office/drawing/2014/main" id="{AC3DB6A4-4930-460D-BFE2-39434288D62B}"/>
              </a:ext>
            </a:extLst>
          </p:cNvPr>
          <p:cNvPicPr>
            <a:picLocks noChangeAspect="1"/>
          </p:cNvPicPr>
          <p:nvPr/>
        </p:nvPicPr>
        <p:blipFill rotWithShape="1">
          <a:blip r:embed="rId2"/>
          <a:srcRect t="10861" r="2" b="2647"/>
          <a:stretch/>
        </p:blipFill>
        <p:spPr>
          <a:xfrm>
            <a:off x="20" y="10"/>
            <a:ext cx="5663460" cy="3428990"/>
          </a:xfrm>
          <a:prstGeom prst="rect">
            <a:avLst/>
          </a:prstGeom>
        </p:spPr>
      </p:pic>
      <p:sp>
        <p:nvSpPr>
          <p:cNvPr id="34" name="Rectangle 24">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35" name="Rectangle 26">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DD124C3F-E501-421B-B4E5-3BFF09DAB5FB}"/>
              </a:ext>
            </a:extLst>
          </p:cNvPr>
          <p:cNvSpPr>
            <a:spLocks noGrp="1"/>
          </p:cNvSpPr>
          <p:nvPr>
            <p:ph type="title"/>
          </p:nvPr>
        </p:nvSpPr>
        <p:spPr>
          <a:xfrm>
            <a:off x="6303580" y="642594"/>
            <a:ext cx="5245269" cy="1371600"/>
          </a:xfrm>
        </p:spPr>
        <p:txBody>
          <a:bodyPr>
            <a:normAutofit/>
          </a:bodyPr>
          <a:lstStyle/>
          <a:p>
            <a:pPr algn="ctr"/>
            <a:r>
              <a:rPr lang="en-US" sz="2500" dirty="0">
                <a:solidFill>
                  <a:schemeClr val="tx1"/>
                </a:solidFill>
              </a:rPr>
              <a:t>Khosrow I </a:t>
            </a:r>
            <a:br>
              <a:rPr lang="en-US" sz="2500" dirty="0">
                <a:solidFill>
                  <a:schemeClr val="tx1"/>
                </a:solidFill>
              </a:rPr>
            </a:br>
            <a:r>
              <a:rPr lang="en-US" sz="2500" dirty="0" err="1">
                <a:solidFill>
                  <a:schemeClr val="tx1"/>
                </a:solidFill>
              </a:rPr>
              <a:t>KhosrowAnushirvan</a:t>
            </a:r>
            <a:r>
              <a:rPr lang="en-US" sz="2500" dirty="0">
                <a:solidFill>
                  <a:schemeClr val="tx1"/>
                </a:solidFill>
              </a:rPr>
              <a:t> </a:t>
            </a:r>
            <a:br>
              <a:rPr lang="en-US" sz="2500" dirty="0">
                <a:solidFill>
                  <a:schemeClr val="tx1"/>
                </a:solidFill>
              </a:rPr>
            </a:br>
            <a:r>
              <a:rPr lang="en-US" sz="2500" dirty="0">
                <a:solidFill>
                  <a:schemeClr val="tx1"/>
                </a:solidFill>
              </a:rPr>
              <a:t>531-579</a:t>
            </a:r>
          </a:p>
        </p:txBody>
      </p:sp>
      <p:pic>
        <p:nvPicPr>
          <p:cNvPr id="6" name="Picture 5">
            <a:extLst>
              <a:ext uri="{FF2B5EF4-FFF2-40B4-BE49-F238E27FC236}">
                <a16:creationId xmlns:a16="http://schemas.microsoft.com/office/drawing/2014/main" id="{667B5A9E-9630-475C-B130-D6B2AA03781F}"/>
              </a:ext>
            </a:extLst>
          </p:cNvPr>
          <p:cNvPicPr>
            <a:picLocks noChangeAspect="1"/>
          </p:cNvPicPr>
          <p:nvPr/>
        </p:nvPicPr>
        <p:blipFill rotWithShape="1">
          <a:blip r:embed="rId3"/>
          <a:srcRect t="13598" r="2" b="6421"/>
          <a:stretch/>
        </p:blipFill>
        <p:spPr>
          <a:xfrm>
            <a:off x="20" y="3429000"/>
            <a:ext cx="2852908" cy="3429000"/>
          </a:xfrm>
          <a:prstGeom prst="rect">
            <a:avLst/>
          </a:prstGeom>
        </p:spPr>
      </p:pic>
      <p:pic>
        <p:nvPicPr>
          <p:cNvPr id="4" name="Picture 3" descr="A close up of a coin&#10;&#10;Description automatically generated">
            <a:extLst>
              <a:ext uri="{FF2B5EF4-FFF2-40B4-BE49-F238E27FC236}">
                <a16:creationId xmlns:a16="http://schemas.microsoft.com/office/drawing/2014/main" id="{6127DB86-1994-4FE0-BB91-DABB031E107C}"/>
              </a:ext>
            </a:extLst>
          </p:cNvPr>
          <p:cNvPicPr>
            <a:picLocks noChangeAspect="1"/>
          </p:cNvPicPr>
          <p:nvPr/>
        </p:nvPicPr>
        <p:blipFill rotWithShape="1">
          <a:blip r:embed="rId4"/>
          <a:srcRect l="8631" r="11197" b="3"/>
          <a:stretch/>
        </p:blipFill>
        <p:spPr>
          <a:xfrm>
            <a:off x="2810552" y="3429000"/>
            <a:ext cx="2852928" cy="3429000"/>
          </a:xfrm>
          <a:prstGeom prst="rect">
            <a:avLst/>
          </a:prstGeom>
        </p:spPr>
      </p:pic>
      <p:sp>
        <p:nvSpPr>
          <p:cNvPr id="3" name="Content Placeholder 2">
            <a:extLst>
              <a:ext uri="{FF2B5EF4-FFF2-40B4-BE49-F238E27FC236}">
                <a16:creationId xmlns:a16="http://schemas.microsoft.com/office/drawing/2014/main" id="{B7E97726-EC2F-43E0-BA77-022A3FDF80AC}"/>
              </a:ext>
            </a:extLst>
          </p:cNvPr>
          <p:cNvSpPr>
            <a:spLocks noGrp="1"/>
          </p:cNvSpPr>
          <p:nvPr>
            <p:ph idx="1"/>
          </p:nvPr>
        </p:nvSpPr>
        <p:spPr>
          <a:xfrm>
            <a:off x="6303580" y="2103120"/>
            <a:ext cx="5245269" cy="3931920"/>
          </a:xfrm>
        </p:spPr>
        <p:txBody>
          <a:bodyPr>
            <a:normAutofit/>
          </a:bodyPr>
          <a:lstStyle/>
          <a:p>
            <a:pPr marL="0" indent="0">
              <a:buNone/>
            </a:pPr>
            <a:endParaRPr lang="en-US" sz="1600" dirty="0"/>
          </a:p>
          <a:p>
            <a:r>
              <a:rPr lang="en-US" sz="1600" dirty="0" err="1"/>
              <a:t>Kavad</a:t>
            </a:r>
            <a:r>
              <a:rPr lang="en-US" sz="1600" dirty="0"/>
              <a:t> I’s son and his successor</a:t>
            </a:r>
          </a:p>
          <a:p>
            <a:pPr marL="0" indent="0">
              <a:buNone/>
            </a:pPr>
            <a:r>
              <a:rPr lang="en-US" sz="1600" dirty="0"/>
              <a:t> </a:t>
            </a:r>
          </a:p>
          <a:p>
            <a:r>
              <a:rPr lang="en-US" sz="1600" dirty="0"/>
              <a:t>Khosrow is famous for being a just and fair king, hence he was given the nickname: Khosrow </a:t>
            </a:r>
            <a:r>
              <a:rPr lang="en-US" sz="1600" dirty="0" err="1"/>
              <a:t>Anushirvan</a:t>
            </a:r>
            <a:r>
              <a:rPr lang="en-US" sz="1600" dirty="0"/>
              <a:t> (</a:t>
            </a:r>
            <a:r>
              <a:rPr lang="en-US" sz="1600"/>
              <a:t>the Immortal </a:t>
            </a:r>
            <a:r>
              <a:rPr lang="en-US" sz="1600" dirty="0"/>
              <a:t>S</a:t>
            </a:r>
            <a:r>
              <a:rPr lang="en-US" sz="1600"/>
              <a:t>oul</a:t>
            </a:r>
            <a:r>
              <a:rPr lang="en-US" sz="1600" dirty="0"/>
              <a:t>)</a:t>
            </a:r>
          </a:p>
        </p:txBody>
      </p:sp>
    </p:spTree>
    <p:extLst>
      <p:ext uri="{BB962C8B-B14F-4D97-AF65-F5344CB8AC3E}">
        <p14:creationId xmlns:p14="http://schemas.microsoft.com/office/powerpoint/2010/main" val="31377343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D7B8A97-A55C-4B63-9224-277C84F4B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descr="A close up of a coin&#10;&#10;Description automatically generated">
            <a:extLst>
              <a:ext uri="{FF2B5EF4-FFF2-40B4-BE49-F238E27FC236}">
                <a16:creationId xmlns:a16="http://schemas.microsoft.com/office/drawing/2014/main" id="{E57E96FA-95FF-4803-97D2-53593FF9BDB5}"/>
              </a:ext>
            </a:extLst>
          </p:cNvPr>
          <p:cNvPicPr>
            <a:picLocks noChangeAspect="1"/>
          </p:cNvPicPr>
          <p:nvPr/>
        </p:nvPicPr>
        <p:blipFill rotWithShape="1">
          <a:blip r:embed="rId2"/>
          <a:srcRect t="9002" r="3" b="13837"/>
          <a:stretch/>
        </p:blipFill>
        <p:spPr>
          <a:xfrm>
            <a:off x="233261" y="811218"/>
            <a:ext cx="3324388" cy="2599717"/>
          </a:xfrm>
          <a:prstGeom prst="rect">
            <a:avLst/>
          </a:prstGeom>
        </p:spPr>
      </p:pic>
      <p:sp>
        <p:nvSpPr>
          <p:cNvPr id="26" name="Rectangle 25">
            <a:extLst>
              <a:ext uri="{FF2B5EF4-FFF2-40B4-BE49-F238E27FC236}">
                <a16:creationId xmlns:a16="http://schemas.microsoft.com/office/drawing/2014/main" id="{64E8C82B-29EE-43B6-90D9-4C3463486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8" name="Rectangle 27">
            <a:extLst>
              <a:ext uri="{FF2B5EF4-FFF2-40B4-BE49-F238E27FC236}">
                <a16:creationId xmlns:a16="http://schemas.microsoft.com/office/drawing/2014/main" id="{C6E2D67D-01A2-4277-8EA0-1560E7E95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6" name="Picture 5" descr="A vintage photo of a person&#10;&#10;Description automatically generated">
            <a:extLst>
              <a:ext uri="{FF2B5EF4-FFF2-40B4-BE49-F238E27FC236}">
                <a16:creationId xmlns:a16="http://schemas.microsoft.com/office/drawing/2014/main" id="{D1F04D79-C09C-4537-B388-660011EBC381}"/>
              </a:ext>
            </a:extLst>
          </p:cNvPr>
          <p:cNvPicPr>
            <a:picLocks noChangeAspect="1"/>
          </p:cNvPicPr>
          <p:nvPr/>
        </p:nvPicPr>
        <p:blipFill>
          <a:blip r:embed="rId3"/>
          <a:stretch>
            <a:fillRect/>
          </a:stretch>
        </p:blipFill>
        <p:spPr>
          <a:xfrm>
            <a:off x="3736611" y="2874858"/>
            <a:ext cx="2633941" cy="3749878"/>
          </a:xfrm>
          <a:prstGeom prst="rect">
            <a:avLst/>
          </a:prstGeom>
        </p:spPr>
      </p:pic>
      <p:sp>
        <p:nvSpPr>
          <p:cNvPr id="30" name="Rectangle 29">
            <a:extLst>
              <a:ext uri="{FF2B5EF4-FFF2-40B4-BE49-F238E27FC236}">
                <a16:creationId xmlns:a16="http://schemas.microsoft.com/office/drawing/2014/main" id="{66A5D548-4865-4D5F-97A6-2D8C1657B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3264"/>
            <a:ext cx="5362178" cy="6391471"/>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32" name="Rectangle 31">
            <a:extLst>
              <a:ext uri="{FF2B5EF4-FFF2-40B4-BE49-F238E27FC236}">
                <a16:creationId xmlns:a16="http://schemas.microsoft.com/office/drawing/2014/main" id="{EFFB280C-BA0C-49DC-926F-5BB41ADF0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50488641-C6B4-4E14-8B70-1733DD9D2B8E}"/>
              </a:ext>
            </a:extLst>
          </p:cNvPr>
          <p:cNvSpPr>
            <a:spLocks noGrp="1"/>
          </p:cNvSpPr>
          <p:nvPr>
            <p:ph type="title"/>
          </p:nvPr>
        </p:nvSpPr>
        <p:spPr>
          <a:xfrm>
            <a:off x="7064082" y="642594"/>
            <a:ext cx="4472921" cy="1371600"/>
          </a:xfrm>
        </p:spPr>
        <p:txBody>
          <a:bodyPr>
            <a:normAutofit fontScale="90000"/>
          </a:bodyPr>
          <a:lstStyle/>
          <a:p>
            <a:r>
              <a:rPr lang="en-US" sz="3400" dirty="0"/>
              <a:t>Khosrow I (531-579 CE)</a:t>
            </a:r>
            <a:br>
              <a:rPr lang="en-US" sz="3400" dirty="0"/>
            </a:br>
            <a:endParaRPr lang="en-US" sz="3400" dirty="0"/>
          </a:p>
        </p:txBody>
      </p:sp>
      <p:sp>
        <p:nvSpPr>
          <p:cNvPr id="3" name="Content Placeholder 2">
            <a:extLst>
              <a:ext uri="{FF2B5EF4-FFF2-40B4-BE49-F238E27FC236}">
                <a16:creationId xmlns:a16="http://schemas.microsoft.com/office/drawing/2014/main" id="{E5026D1D-8AB0-488D-99C8-5EEA0157E774}"/>
              </a:ext>
            </a:extLst>
          </p:cNvPr>
          <p:cNvSpPr>
            <a:spLocks noGrp="1"/>
          </p:cNvSpPr>
          <p:nvPr>
            <p:ph idx="1"/>
          </p:nvPr>
        </p:nvSpPr>
        <p:spPr>
          <a:xfrm>
            <a:off x="6901544" y="1850571"/>
            <a:ext cx="4635460" cy="4184469"/>
          </a:xfrm>
        </p:spPr>
        <p:txBody>
          <a:bodyPr>
            <a:normAutofit lnSpcReduction="10000"/>
          </a:bodyPr>
          <a:lstStyle/>
          <a:p>
            <a:r>
              <a:rPr lang="en-US" sz="1600" dirty="0"/>
              <a:t>Born 501 CE</a:t>
            </a:r>
          </a:p>
          <a:p>
            <a:r>
              <a:rPr lang="en-US" sz="1600" dirty="0"/>
              <a:t>Most famous of Sassanid kings</a:t>
            </a:r>
          </a:p>
          <a:p>
            <a:r>
              <a:rPr lang="en-US" sz="1600" dirty="0"/>
              <a:t>Successful in military and administrative duties</a:t>
            </a:r>
          </a:p>
          <a:p>
            <a:r>
              <a:rPr lang="en-US" sz="1600" dirty="0"/>
              <a:t>His reforms sustained the Empire for the next 100 years</a:t>
            </a:r>
          </a:p>
          <a:p>
            <a:r>
              <a:rPr lang="en-US" sz="1600" dirty="0"/>
              <a:t>Tax reforms strengthened the court by: </a:t>
            </a:r>
          </a:p>
          <a:p>
            <a:pPr lvl="1"/>
            <a:r>
              <a:rPr lang="en-US" sz="1600" dirty="0"/>
              <a:t>providing a fixed tax based on income, predicting the amount of income received  </a:t>
            </a:r>
          </a:p>
          <a:p>
            <a:pPr lvl="1"/>
            <a:r>
              <a:rPr lang="en-US" sz="1600" dirty="0"/>
              <a:t>Eliminating special privileges of the local rulers and nobles who would tax others but not themselves.</a:t>
            </a:r>
          </a:p>
        </p:txBody>
      </p:sp>
    </p:spTree>
    <p:extLst>
      <p:ext uri="{BB962C8B-B14F-4D97-AF65-F5344CB8AC3E}">
        <p14:creationId xmlns:p14="http://schemas.microsoft.com/office/powerpoint/2010/main" val="409895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2" name="Rectangle 11">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tx1">
              <a:lumMod val="85000"/>
              <a:lumOff val="15000"/>
            </a:schemeClr>
          </a:solidFill>
          <a:ln w="6350" cap="sq" cmpd="sng" algn="ctr">
            <a:no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585103D9-0701-4CFE-B76F-B199E1C6EA6C}"/>
              </a:ext>
            </a:extLst>
          </p:cNvPr>
          <p:cNvSpPr>
            <a:spLocks noGrp="1"/>
          </p:cNvSpPr>
          <p:nvPr>
            <p:ph type="title"/>
          </p:nvPr>
        </p:nvSpPr>
        <p:spPr>
          <a:xfrm>
            <a:off x="6303580" y="642594"/>
            <a:ext cx="5245269" cy="1371600"/>
          </a:xfrm>
        </p:spPr>
        <p:txBody>
          <a:bodyPr>
            <a:normAutofit/>
          </a:bodyPr>
          <a:lstStyle/>
          <a:p>
            <a:r>
              <a:rPr lang="en-US" sz="4000">
                <a:solidFill>
                  <a:schemeClr val="bg1"/>
                </a:solidFill>
              </a:rPr>
              <a:t>Iran in 531</a:t>
            </a:r>
          </a:p>
        </p:txBody>
      </p:sp>
      <p:pic>
        <p:nvPicPr>
          <p:cNvPr id="5" name="Picture 4">
            <a:extLst>
              <a:ext uri="{FF2B5EF4-FFF2-40B4-BE49-F238E27FC236}">
                <a16:creationId xmlns:a16="http://schemas.microsoft.com/office/drawing/2014/main" id="{7B207DA6-C038-4F5F-9CE9-A91BFEE4F526}"/>
              </a:ext>
            </a:extLst>
          </p:cNvPr>
          <p:cNvPicPr>
            <a:picLocks noChangeAspect="1"/>
          </p:cNvPicPr>
          <p:nvPr/>
        </p:nvPicPr>
        <p:blipFill>
          <a:blip r:embed="rId2"/>
          <a:stretch>
            <a:fillRect/>
          </a:stretch>
        </p:blipFill>
        <p:spPr>
          <a:xfrm>
            <a:off x="646040" y="643467"/>
            <a:ext cx="4374446" cy="2624668"/>
          </a:xfrm>
          <a:prstGeom prst="rect">
            <a:avLst/>
          </a:prstGeom>
        </p:spPr>
      </p:pic>
      <p:pic>
        <p:nvPicPr>
          <p:cNvPr id="4" name="Picture 3">
            <a:extLst>
              <a:ext uri="{FF2B5EF4-FFF2-40B4-BE49-F238E27FC236}">
                <a16:creationId xmlns:a16="http://schemas.microsoft.com/office/drawing/2014/main" id="{F7152778-ABCC-4083-8199-56233D6CA39C}"/>
              </a:ext>
            </a:extLst>
          </p:cNvPr>
          <p:cNvPicPr>
            <a:picLocks noChangeAspect="1"/>
          </p:cNvPicPr>
          <p:nvPr/>
        </p:nvPicPr>
        <p:blipFill>
          <a:blip r:embed="rId3"/>
          <a:stretch>
            <a:fillRect/>
          </a:stretch>
        </p:blipFill>
        <p:spPr>
          <a:xfrm>
            <a:off x="786650" y="3589863"/>
            <a:ext cx="4082816" cy="2624668"/>
          </a:xfrm>
          <a:prstGeom prst="rect">
            <a:avLst/>
          </a:prstGeom>
        </p:spPr>
      </p:pic>
      <p:sp>
        <p:nvSpPr>
          <p:cNvPr id="3" name="Content Placeholder 2">
            <a:extLst>
              <a:ext uri="{FF2B5EF4-FFF2-40B4-BE49-F238E27FC236}">
                <a16:creationId xmlns:a16="http://schemas.microsoft.com/office/drawing/2014/main" id="{19EDAE4C-8B51-4DC1-BDC4-F712711B284E}"/>
              </a:ext>
            </a:extLst>
          </p:cNvPr>
          <p:cNvSpPr>
            <a:spLocks noGrp="1"/>
          </p:cNvSpPr>
          <p:nvPr>
            <p:ph idx="1"/>
          </p:nvPr>
        </p:nvSpPr>
        <p:spPr>
          <a:xfrm>
            <a:off x="6303580" y="2103120"/>
            <a:ext cx="5245269" cy="3931920"/>
          </a:xfrm>
        </p:spPr>
        <p:txBody>
          <a:bodyPr>
            <a:normAutofit/>
          </a:bodyPr>
          <a:lstStyle/>
          <a:p>
            <a:r>
              <a:rPr lang="en-US" sz="2000" dirty="0">
                <a:solidFill>
                  <a:schemeClr val="bg1"/>
                </a:solidFill>
              </a:rPr>
              <a:t>When Khosrow became king:</a:t>
            </a:r>
          </a:p>
          <a:p>
            <a:pPr lvl="1"/>
            <a:r>
              <a:rPr lang="en-US" sz="2000" dirty="0">
                <a:solidFill>
                  <a:schemeClr val="bg1"/>
                </a:solidFill>
              </a:rPr>
              <a:t>Iran had experienced drought and shortage of food, hence  people were poor</a:t>
            </a:r>
          </a:p>
          <a:p>
            <a:pPr lvl="1"/>
            <a:r>
              <a:rPr lang="en-US" sz="2000" dirty="0">
                <a:solidFill>
                  <a:schemeClr val="bg1"/>
                </a:solidFill>
              </a:rPr>
              <a:t>Governors or people of power were cruel to the people</a:t>
            </a:r>
          </a:p>
          <a:p>
            <a:pPr lvl="1"/>
            <a:r>
              <a:rPr lang="en-US" sz="2000" dirty="0">
                <a:solidFill>
                  <a:schemeClr val="bg1"/>
                </a:solidFill>
              </a:rPr>
              <a:t>Religion of </a:t>
            </a:r>
            <a:r>
              <a:rPr lang="en-US" sz="2000" dirty="0" err="1">
                <a:solidFill>
                  <a:schemeClr val="bg1"/>
                </a:solidFill>
              </a:rPr>
              <a:t>Mazdak</a:t>
            </a:r>
            <a:r>
              <a:rPr lang="en-US" sz="2000" dirty="0">
                <a:solidFill>
                  <a:schemeClr val="bg1"/>
                </a:solidFill>
              </a:rPr>
              <a:t> had caused division and unruliness among people especially among different socio-economic levels of people</a:t>
            </a:r>
          </a:p>
        </p:txBody>
      </p:sp>
    </p:spTree>
    <p:extLst>
      <p:ext uri="{BB962C8B-B14F-4D97-AF65-F5344CB8AC3E}">
        <p14:creationId xmlns:p14="http://schemas.microsoft.com/office/powerpoint/2010/main" val="110895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a:extLst>
              <a:ext uri="{FF2B5EF4-FFF2-40B4-BE49-F238E27FC236}">
                <a16:creationId xmlns:a16="http://schemas.microsoft.com/office/drawing/2014/main" id="{1EA38237-CCC4-4D3C-89CE-188020514976}"/>
              </a:ext>
            </a:extLst>
          </p:cNvPr>
          <p:cNvPicPr>
            <a:picLocks noChangeAspect="1"/>
          </p:cNvPicPr>
          <p:nvPr/>
        </p:nvPicPr>
        <p:blipFill>
          <a:blip r:embed="rId2"/>
          <a:stretch>
            <a:fillRect/>
          </a:stretch>
        </p:blipFill>
        <p:spPr>
          <a:xfrm>
            <a:off x="727654" y="1664240"/>
            <a:ext cx="5367165" cy="3542328"/>
          </a:xfrm>
          <a:prstGeom prst="rect">
            <a:avLst/>
          </a:prstGeom>
        </p:spPr>
      </p:pic>
      <p:sp>
        <p:nvSpPr>
          <p:cNvPr id="21" name="Rectangle 10">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2" name="Rectangle 12">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1B905D52-0A27-4A60-9386-75A43CA3C076}"/>
              </a:ext>
            </a:extLst>
          </p:cNvPr>
          <p:cNvSpPr>
            <a:spLocks noGrp="1"/>
          </p:cNvSpPr>
          <p:nvPr>
            <p:ph type="title"/>
          </p:nvPr>
        </p:nvSpPr>
        <p:spPr>
          <a:xfrm>
            <a:off x="7064082" y="642594"/>
            <a:ext cx="4472922" cy="1066654"/>
          </a:xfrm>
        </p:spPr>
        <p:txBody>
          <a:bodyPr>
            <a:normAutofit fontScale="90000"/>
          </a:bodyPr>
          <a:lstStyle/>
          <a:p>
            <a:pPr algn="ctr"/>
            <a:r>
              <a:rPr lang="en-US" dirty="0"/>
              <a:t>Khosrow’s Plan of Action</a:t>
            </a:r>
          </a:p>
        </p:txBody>
      </p:sp>
      <p:sp>
        <p:nvSpPr>
          <p:cNvPr id="3" name="Content Placeholder 2">
            <a:extLst>
              <a:ext uri="{FF2B5EF4-FFF2-40B4-BE49-F238E27FC236}">
                <a16:creationId xmlns:a16="http://schemas.microsoft.com/office/drawing/2014/main" id="{92A3CB11-1633-4E5E-9BD0-C6FB05F346DF}"/>
              </a:ext>
            </a:extLst>
          </p:cNvPr>
          <p:cNvSpPr>
            <a:spLocks noGrp="1"/>
          </p:cNvSpPr>
          <p:nvPr>
            <p:ph idx="1"/>
          </p:nvPr>
        </p:nvSpPr>
        <p:spPr>
          <a:xfrm>
            <a:off x="7064082" y="1709248"/>
            <a:ext cx="4472922" cy="4325792"/>
          </a:xfrm>
        </p:spPr>
        <p:txBody>
          <a:bodyPr>
            <a:normAutofit/>
          </a:bodyPr>
          <a:lstStyle/>
          <a:p>
            <a:r>
              <a:rPr lang="en-US" sz="1600" dirty="0"/>
              <a:t>In order to improve the internal problems, Khosrow needed to make sure the borders were safe</a:t>
            </a:r>
          </a:p>
          <a:p>
            <a:r>
              <a:rPr lang="en-US" sz="1600" dirty="0"/>
              <a:t>He signed a peace treaty with Rome</a:t>
            </a:r>
          </a:p>
          <a:p>
            <a:pPr lvl="1"/>
            <a:r>
              <a:rPr lang="en-US" sz="1600" dirty="0"/>
              <a:t>Rome would continue paying a tax to Iran</a:t>
            </a:r>
          </a:p>
          <a:p>
            <a:r>
              <a:rPr lang="en-US" sz="1800" dirty="0"/>
              <a:t>He then concentrated on country’s internal affairs</a:t>
            </a:r>
          </a:p>
        </p:txBody>
      </p:sp>
    </p:spTree>
    <p:extLst>
      <p:ext uri="{BB962C8B-B14F-4D97-AF65-F5344CB8AC3E}">
        <p14:creationId xmlns:p14="http://schemas.microsoft.com/office/powerpoint/2010/main" val="29647338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a:extLst>
              <a:ext uri="{FF2B5EF4-FFF2-40B4-BE49-F238E27FC236}">
                <a16:creationId xmlns:a16="http://schemas.microsoft.com/office/drawing/2014/main" id="{F6EF9420-BA33-4A3C-9E3D-8E7FBF7E2DB6}"/>
              </a:ext>
            </a:extLst>
          </p:cNvPr>
          <p:cNvPicPr>
            <a:picLocks noChangeAspect="1"/>
          </p:cNvPicPr>
          <p:nvPr/>
        </p:nvPicPr>
        <p:blipFill>
          <a:blip r:embed="rId2"/>
          <a:stretch>
            <a:fillRect/>
          </a:stretch>
        </p:blipFill>
        <p:spPr>
          <a:xfrm>
            <a:off x="727654" y="1209994"/>
            <a:ext cx="5367165" cy="4450819"/>
          </a:xfrm>
          <a:prstGeom prst="rect">
            <a:avLst/>
          </a:prstGeom>
        </p:spPr>
      </p:pic>
      <p:sp>
        <p:nvSpPr>
          <p:cNvPr id="11" name="Rectangle 10">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3" name="Rectangle 12">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71CDFB50-97BF-42FA-885E-865FD222C107}"/>
              </a:ext>
            </a:extLst>
          </p:cNvPr>
          <p:cNvSpPr>
            <a:spLocks noGrp="1"/>
          </p:cNvSpPr>
          <p:nvPr>
            <p:ph type="title"/>
          </p:nvPr>
        </p:nvSpPr>
        <p:spPr>
          <a:xfrm>
            <a:off x="7064082" y="642594"/>
            <a:ext cx="4472921" cy="1371600"/>
          </a:xfrm>
        </p:spPr>
        <p:txBody>
          <a:bodyPr>
            <a:normAutofit/>
          </a:bodyPr>
          <a:lstStyle/>
          <a:p>
            <a:pPr algn="ctr"/>
            <a:r>
              <a:rPr lang="en-US" dirty="0"/>
              <a:t>End of </a:t>
            </a:r>
            <a:r>
              <a:rPr lang="en-US" dirty="0" err="1"/>
              <a:t>Mazdak</a:t>
            </a:r>
            <a:endParaRPr lang="en-US" dirty="0"/>
          </a:p>
        </p:txBody>
      </p:sp>
      <p:sp>
        <p:nvSpPr>
          <p:cNvPr id="3" name="Content Placeholder 2">
            <a:extLst>
              <a:ext uri="{FF2B5EF4-FFF2-40B4-BE49-F238E27FC236}">
                <a16:creationId xmlns:a16="http://schemas.microsoft.com/office/drawing/2014/main" id="{C51DD17D-9473-4D6C-AE4F-122879663BDE}"/>
              </a:ext>
            </a:extLst>
          </p:cNvPr>
          <p:cNvSpPr>
            <a:spLocks noGrp="1"/>
          </p:cNvSpPr>
          <p:nvPr>
            <p:ph idx="1"/>
          </p:nvPr>
        </p:nvSpPr>
        <p:spPr>
          <a:xfrm>
            <a:off x="7064082" y="2263423"/>
            <a:ext cx="4472922" cy="3771617"/>
          </a:xfrm>
        </p:spPr>
        <p:txBody>
          <a:bodyPr>
            <a:normAutofit/>
          </a:bodyPr>
          <a:lstStyle/>
          <a:p>
            <a:r>
              <a:rPr lang="en-US" sz="2000" dirty="0" err="1"/>
              <a:t>Kavad</a:t>
            </a:r>
            <a:r>
              <a:rPr lang="en-US" sz="2000" dirty="0"/>
              <a:t> had tried to overcome </a:t>
            </a:r>
            <a:r>
              <a:rPr lang="en-US" sz="2000" dirty="0" err="1"/>
              <a:t>Mazdakian</a:t>
            </a:r>
            <a:r>
              <a:rPr lang="en-US" sz="2000" dirty="0"/>
              <a:t> toward the end of his reign</a:t>
            </a:r>
          </a:p>
          <a:p>
            <a:r>
              <a:rPr lang="en-US" sz="2000" dirty="0"/>
              <a:t>However, they were still powerful and caused revolts across Iran</a:t>
            </a:r>
          </a:p>
          <a:p>
            <a:r>
              <a:rPr lang="en-US" sz="2000" dirty="0"/>
              <a:t>Khosrow, killed </a:t>
            </a:r>
            <a:r>
              <a:rPr lang="en-US" sz="2000" dirty="0" err="1"/>
              <a:t>Mazdak</a:t>
            </a:r>
            <a:r>
              <a:rPr lang="en-US" sz="2000" dirty="0"/>
              <a:t> and put an end to his and his followers’ revolts</a:t>
            </a:r>
          </a:p>
        </p:txBody>
      </p:sp>
    </p:spTree>
    <p:extLst>
      <p:ext uri="{BB962C8B-B14F-4D97-AF65-F5344CB8AC3E}">
        <p14:creationId xmlns:p14="http://schemas.microsoft.com/office/powerpoint/2010/main" val="10817842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7B8A97-A55C-4B63-9224-277C84F4B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Picture 4">
            <a:extLst>
              <a:ext uri="{FF2B5EF4-FFF2-40B4-BE49-F238E27FC236}">
                <a16:creationId xmlns:a16="http://schemas.microsoft.com/office/drawing/2014/main" id="{DD3E579B-A2FC-4DC9-A69D-3B89C5D568F2}"/>
              </a:ext>
            </a:extLst>
          </p:cNvPr>
          <p:cNvPicPr>
            <a:picLocks noChangeAspect="1"/>
          </p:cNvPicPr>
          <p:nvPr/>
        </p:nvPicPr>
        <p:blipFill rotWithShape="1">
          <a:blip r:embed="rId2"/>
          <a:srcRect t="16001" b="8821"/>
          <a:stretch/>
        </p:blipFill>
        <p:spPr>
          <a:xfrm>
            <a:off x="233261" y="233264"/>
            <a:ext cx="3324388" cy="3755625"/>
          </a:xfrm>
          <a:prstGeom prst="rect">
            <a:avLst/>
          </a:prstGeom>
        </p:spPr>
      </p:pic>
      <p:sp>
        <p:nvSpPr>
          <p:cNvPr id="12" name="Rectangle 11">
            <a:extLst>
              <a:ext uri="{FF2B5EF4-FFF2-40B4-BE49-F238E27FC236}">
                <a16:creationId xmlns:a16="http://schemas.microsoft.com/office/drawing/2014/main" id="{64E8C82B-29EE-43B6-90D9-4C3463486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rgbClr val="8A734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4" name="Rectangle 13">
            <a:extLst>
              <a:ext uri="{FF2B5EF4-FFF2-40B4-BE49-F238E27FC236}">
                <a16:creationId xmlns:a16="http://schemas.microsoft.com/office/drawing/2014/main" id="{C6E2D67D-01A2-4277-8EA0-1560E7E95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rgbClr val="8A734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4" name="Picture 3">
            <a:extLst>
              <a:ext uri="{FF2B5EF4-FFF2-40B4-BE49-F238E27FC236}">
                <a16:creationId xmlns:a16="http://schemas.microsoft.com/office/drawing/2014/main" id="{58F4CA35-CFD1-4B96-B9AD-1396E54E9F78}"/>
              </a:ext>
            </a:extLst>
          </p:cNvPr>
          <p:cNvPicPr>
            <a:picLocks noChangeAspect="1"/>
          </p:cNvPicPr>
          <p:nvPr/>
        </p:nvPicPr>
        <p:blipFill rotWithShape="1">
          <a:blip r:embed="rId3"/>
          <a:srcRect l="22617" r="11265" b="1"/>
          <a:stretch/>
        </p:blipFill>
        <p:spPr>
          <a:xfrm>
            <a:off x="3692246" y="2874858"/>
            <a:ext cx="2722671" cy="3749878"/>
          </a:xfrm>
          <a:prstGeom prst="rect">
            <a:avLst/>
          </a:prstGeom>
        </p:spPr>
      </p:pic>
      <p:sp>
        <p:nvSpPr>
          <p:cNvPr id="16" name="Rectangle 15">
            <a:extLst>
              <a:ext uri="{FF2B5EF4-FFF2-40B4-BE49-F238E27FC236}">
                <a16:creationId xmlns:a16="http://schemas.microsoft.com/office/drawing/2014/main" id="{66A5D548-4865-4D5F-97A6-2D8C1657B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3264"/>
            <a:ext cx="5362178" cy="6391471"/>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8" name="Rectangle 17">
            <a:extLst>
              <a:ext uri="{FF2B5EF4-FFF2-40B4-BE49-F238E27FC236}">
                <a16:creationId xmlns:a16="http://schemas.microsoft.com/office/drawing/2014/main" id="{EFFB280C-BA0C-49DC-926F-5BB41ADF0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C44EEDB7-D03B-4798-B3A9-8799E25050EF}"/>
              </a:ext>
            </a:extLst>
          </p:cNvPr>
          <p:cNvSpPr>
            <a:spLocks noGrp="1"/>
          </p:cNvSpPr>
          <p:nvPr>
            <p:ph type="title"/>
          </p:nvPr>
        </p:nvSpPr>
        <p:spPr>
          <a:xfrm>
            <a:off x="7064082" y="642594"/>
            <a:ext cx="4472921" cy="1012471"/>
          </a:xfrm>
        </p:spPr>
        <p:txBody>
          <a:bodyPr>
            <a:normAutofit/>
          </a:bodyPr>
          <a:lstStyle/>
          <a:p>
            <a:pPr algn="ctr"/>
            <a:r>
              <a:rPr lang="en-US" sz="4000" dirty="0"/>
              <a:t>Helping People</a:t>
            </a:r>
          </a:p>
        </p:txBody>
      </p:sp>
      <p:sp>
        <p:nvSpPr>
          <p:cNvPr id="3" name="Content Placeholder 2">
            <a:extLst>
              <a:ext uri="{FF2B5EF4-FFF2-40B4-BE49-F238E27FC236}">
                <a16:creationId xmlns:a16="http://schemas.microsoft.com/office/drawing/2014/main" id="{2C438AC2-C31F-4F34-9E92-FBFD539B8007}"/>
              </a:ext>
            </a:extLst>
          </p:cNvPr>
          <p:cNvSpPr>
            <a:spLocks noGrp="1"/>
          </p:cNvSpPr>
          <p:nvPr>
            <p:ph idx="1"/>
          </p:nvPr>
        </p:nvSpPr>
        <p:spPr>
          <a:xfrm>
            <a:off x="7064082" y="1655065"/>
            <a:ext cx="4472921" cy="4379975"/>
          </a:xfrm>
        </p:spPr>
        <p:txBody>
          <a:bodyPr>
            <a:normAutofit/>
          </a:bodyPr>
          <a:lstStyle/>
          <a:p>
            <a:r>
              <a:rPr lang="en-US" sz="1800" dirty="0"/>
              <a:t>Khosrow realized that the reason why people had joined </a:t>
            </a:r>
            <a:r>
              <a:rPr lang="en-US" sz="1800" dirty="0" err="1"/>
              <a:t>Mazdak</a:t>
            </a:r>
            <a:r>
              <a:rPr lang="en-US" sz="1800" dirty="0"/>
              <a:t> was because of their poor living conditions, hence he started reforms to remedy that</a:t>
            </a:r>
          </a:p>
          <a:p>
            <a:r>
              <a:rPr lang="en-US" sz="1800" dirty="0"/>
              <a:t>He put down laws so that people of power could not tax the citizens unaffordable amounts </a:t>
            </a:r>
          </a:p>
          <a:p>
            <a:r>
              <a:rPr lang="en-US" sz="1800" dirty="0"/>
              <a:t>He assigned and sent judges to each province to punish any one of power who acted unjustly towards a citizen</a:t>
            </a:r>
          </a:p>
        </p:txBody>
      </p:sp>
    </p:spTree>
    <p:extLst>
      <p:ext uri="{BB962C8B-B14F-4D97-AF65-F5344CB8AC3E}">
        <p14:creationId xmlns:p14="http://schemas.microsoft.com/office/powerpoint/2010/main" val="141200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F091E388-6EE6-4492-802A-707C470EDC02}"/>
              </a:ext>
            </a:extLst>
          </p:cNvPr>
          <p:cNvSpPr>
            <a:spLocks noGrp="1"/>
          </p:cNvSpPr>
          <p:nvPr>
            <p:ph type="title"/>
          </p:nvPr>
        </p:nvSpPr>
        <p:spPr>
          <a:xfrm>
            <a:off x="557720" y="612843"/>
            <a:ext cx="2312480" cy="1063331"/>
          </a:xfrm>
        </p:spPr>
        <p:txBody>
          <a:bodyPr anchor="b">
            <a:normAutofit/>
          </a:bodyPr>
          <a:lstStyle/>
          <a:p>
            <a:pPr algn="ctr"/>
            <a:r>
              <a:rPr lang="en-US" sz="2400" dirty="0"/>
              <a:t>Enemies at Each Corner</a:t>
            </a:r>
          </a:p>
        </p:txBody>
      </p:sp>
      <p:sp>
        <p:nvSpPr>
          <p:cNvPr id="3" name="Content Placeholder 2">
            <a:extLst>
              <a:ext uri="{FF2B5EF4-FFF2-40B4-BE49-F238E27FC236}">
                <a16:creationId xmlns:a16="http://schemas.microsoft.com/office/drawing/2014/main" id="{CDDCA34E-C245-46FC-8B0F-517F6F7CFAAC}"/>
              </a:ext>
            </a:extLst>
          </p:cNvPr>
          <p:cNvSpPr>
            <a:spLocks noGrp="1"/>
          </p:cNvSpPr>
          <p:nvPr>
            <p:ph idx="1"/>
          </p:nvPr>
        </p:nvSpPr>
        <p:spPr>
          <a:xfrm>
            <a:off x="557720" y="2149813"/>
            <a:ext cx="2312479" cy="3854197"/>
          </a:xfrm>
        </p:spPr>
        <p:txBody>
          <a:bodyPr>
            <a:normAutofit/>
          </a:bodyPr>
          <a:lstStyle/>
          <a:p>
            <a:r>
              <a:rPr lang="en-US" sz="1800" dirty="0">
                <a:solidFill>
                  <a:schemeClr val="tx1">
                    <a:lumMod val="85000"/>
                    <a:lumOff val="15000"/>
                  </a:schemeClr>
                </a:solidFill>
              </a:rPr>
              <a:t>Romans to the West</a:t>
            </a:r>
          </a:p>
          <a:p>
            <a:r>
              <a:rPr lang="en-US" sz="1800" dirty="0">
                <a:solidFill>
                  <a:schemeClr val="tx1">
                    <a:lumMod val="85000"/>
                    <a:lumOff val="15000"/>
                  </a:schemeClr>
                </a:solidFill>
              </a:rPr>
              <a:t>Huns to the East</a:t>
            </a:r>
          </a:p>
          <a:p>
            <a:r>
              <a:rPr lang="en-US" sz="1800" dirty="0">
                <a:solidFill>
                  <a:schemeClr val="tx1">
                    <a:lumMod val="85000"/>
                    <a:lumOff val="15000"/>
                  </a:schemeClr>
                </a:solidFill>
              </a:rPr>
              <a:t>Arabs to the South</a:t>
            </a:r>
          </a:p>
          <a:p>
            <a:r>
              <a:rPr lang="en-US" sz="1800" dirty="0">
                <a:solidFill>
                  <a:schemeClr val="tx1">
                    <a:lumMod val="85000"/>
                    <a:lumOff val="15000"/>
                  </a:schemeClr>
                </a:solidFill>
              </a:rPr>
              <a:t>Caucasus tribes to the north</a:t>
            </a:r>
          </a:p>
        </p:txBody>
      </p:sp>
      <p:sp>
        <p:nvSpPr>
          <p:cNvPr id="15" name="Rectangle 1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EECD018E-1A6D-4EEB-B20C-614FB6612655}"/>
              </a:ext>
            </a:extLst>
          </p:cNvPr>
          <p:cNvPicPr>
            <a:picLocks noChangeAspect="1"/>
          </p:cNvPicPr>
          <p:nvPr/>
        </p:nvPicPr>
        <p:blipFill>
          <a:blip r:embed="rId2"/>
          <a:stretch>
            <a:fillRect/>
          </a:stretch>
        </p:blipFill>
        <p:spPr>
          <a:xfrm>
            <a:off x="4049422" y="928042"/>
            <a:ext cx="7237877" cy="5030324"/>
          </a:xfrm>
          <a:prstGeom prst="rect">
            <a:avLst/>
          </a:prstGeom>
        </p:spPr>
      </p:pic>
    </p:spTree>
    <p:extLst>
      <p:ext uri="{BB962C8B-B14F-4D97-AF65-F5344CB8AC3E}">
        <p14:creationId xmlns:p14="http://schemas.microsoft.com/office/powerpoint/2010/main" val="16024103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63586E5A-BC48-41F0-9FC8-5B052FCC4E0A}"/>
              </a:ext>
            </a:extLst>
          </p:cNvPr>
          <p:cNvSpPr>
            <a:spLocks noGrp="1"/>
          </p:cNvSpPr>
          <p:nvPr>
            <p:ph type="title"/>
          </p:nvPr>
        </p:nvSpPr>
        <p:spPr>
          <a:xfrm>
            <a:off x="557720" y="612843"/>
            <a:ext cx="2312480" cy="1299226"/>
          </a:xfrm>
        </p:spPr>
        <p:txBody>
          <a:bodyPr anchor="b">
            <a:normAutofit/>
          </a:bodyPr>
          <a:lstStyle/>
          <a:p>
            <a:pPr algn="ctr"/>
            <a:r>
              <a:rPr lang="en-US" sz="2800" dirty="0"/>
              <a:t>New System of Governing</a:t>
            </a:r>
          </a:p>
        </p:txBody>
      </p:sp>
      <p:sp>
        <p:nvSpPr>
          <p:cNvPr id="3" name="Content Placeholder 2">
            <a:extLst>
              <a:ext uri="{FF2B5EF4-FFF2-40B4-BE49-F238E27FC236}">
                <a16:creationId xmlns:a16="http://schemas.microsoft.com/office/drawing/2014/main" id="{4013A9EC-8736-4942-B22A-AC105FAF4416}"/>
              </a:ext>
            </a:extLst>
          </p:cNvPr>
          <p:cNvSpPr>
            <a:spLocks noGrp="1"/>
          </p:cNvSpPr>
          <p:nvPr>
            <p:ph idx="1"/>
          </p:nvPr>
        </p:nvSpPr>
        <p:spPr>
          <a:xfrm>
            <a:off x="557720" y="2149813"/>
            <a:ext cx="2312479" cy="3854197"/>
          </a:xfrm>
        </p:spPr>
        <p:txBody>
          <a:bodyPr>
            <a:normAutofit/>
          </a:bodyPr>
          <a:lstStyle/>
          <a:p>
            <a:r>
              <a:rPr lang="en-US" sz="2000" dirty="0">
                <a:solidFill>
                  <a:schemeClr val="tx1">
                    <a:lumMod val="85000"/>
                    <a:lumOff val="15000"/>
                  </a:schemeClr>
                </a:solidFill>
              </a:rPr>
              <a:t>Divided the country into 4 sections and assigned a governor with increased power  to each section </a:t>
            </a:r>
          </a:p>
          <a:p>
            <a:endParaRPr lang="en-US" dirty="0">
              <a:solidFill>
                <a:schemeClr val="tx1">
                  <a:lumMod val="85000"/>
                  <a:lumOff val="15000"/>
                </a:schemeClr>
              </a:solidFill>
            </a:endParaRPr>
          </a:p>
        </p:txBody>
      </p:sp>
      <p:sp>
        <p:nvSpPr>
          <p:cNvPr id="15" name="Rectangle 1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EBF995AE-384E-4448-82FF-AB0F7BE430FE}"/>
              </a:ext>
            </a:extLst>
          </p:cNvPr>
          <p:cNvPicPr>
            <a:picLocks noChangeAspect="1"/>
          </p:cNvPicPr>
          <p:nvPr/>
        </p:nvPicPr>
        <p:blipFill>
          <a:blip r:embed="rId2"/>
          <a:stretch>
            <a:fillRect/>
          </a:stretch>
        </p:blipFill>
        <p:spPr>
          <a:xfrm>
            <a:off x="4049422" y="1335172"/>
            <a:ext cx="7237877" cy="4216063"/>
          </a:xfrm>
          <a:prstGeom prst="rect">
            <a:avLst/>
          </a:prstGeom>
        </p:spPr>
      </p:pic>
    </p:spTree>
    <p:extLst>
      <p:ext uri="{BB962C8B-B14F-4D97-AF65-F5344CB8AC3E}">
        <p14:creationId xmlns:p14="http://schemas.microsoft.com/office/powerpoint/2010/main" val="189944763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48</TotalTime>
  <Words>937</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Garamond</vt:lpstr>
      <vt:lpstr>Sagona Book</vt:lpstr>
      <vt:lpstr>Sagona ExtraLight</vt:lpstr>
      <vt:lpstr>SavonVTI</vt:lpstr>
      <vt:lpstr>Sassanid Empire Lesson 5 (224-651 CE)</vt:lpstr>
      <vt:lpstr>Khosrow I  KhosrowAnushirvan  531-579</vt:lpstr>
      <vt:lpstr>Khosrow I (531-579 CE) </vt:lpstr>
      <vt:lpstr>Iran in 531</vt:lpstr>
      <vt:lpstr>Khosrow’s Plan of Action</vt:lpstr>
      <vt:lpstr>End of Mazdak</vt:lpstr>
      <vt:lpstr>Helping People</vt:lpstr>
      <vt:lpstr>Enemies at Each Corner</vt:lpstr>
      <vt:lpstr>New System of Governing</vt:lpstr>
      <vt:lpstr>Military Reforms</vt:lpstr>
      <vt:lpstr>Social Reforms</vt:lpstr>
      <vt:lpstr>Khosrow the Seeker of Knowledge</vt:lpstr>
      <vt:lpstr>He was Famous for Being a Just King</vt:lpstr>
      <vt:lpstr>Promoter of Education</vt:lpstr>
      <vt:lpstr>Khosrow Anushirvan’s Death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Sassanid Empire 5</dc:title>
  <dc:creator>Artemis Javanshir</dc:creator>
  <cp:lastModifiedBy>Artemis Javanshir</cp:lastModifiedBy>
  <cp:revision>1</cp:revision>
  <dcterms:created xsi:type="dcterms:W3CDTF">2023-02-24T19:36:26Z</dcterms:created>
  <dcterms:modified xsi:type="dcterms:W3CDTF">2023-12-14T18:15:20Z</dcterms:modified>
</cp:coreProperties>
</file>