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is Javanshir" userId="59835868965f2672" providerId="LiveId" clId="{EA4E34B4-C154-4178-89F8-6BD762CC6EBE}"/>
    <pc:docChg chg="undo custSel modSld">
      <pc:chgData name="Artemis Javanshir" userId="59835868965f2672" providerId="LiveId" clId="{EA4E34B4-C154-4178-89F8-6BD762CC6EBE}" dt="2023-07-10T17:51:56.228" v="677" actId="255"/>
      <pc:docMkLst>
        <pc:docMk/>
      </pc:docMkLst>
      <pc:sldChg chg="addSp delSp modSp mod">
        <pc:chgData name="Artemis Javanshir" userId="59835868965f2672" providerId="LiveId" clId="{EA4E34B4-C154-4178-89F8-6BD762CC6EBE}" dt="2023-07-10T03:02:50.654" v="153" actId="26606"/>
        <pc:sldMkLst>
          <pc:docMk/>
          <pc:sldMk cId="3449907612" sldId="256"/>
        </pc:sldMkLst>
        <pc:spChg chg="mod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2" creationId="{60140A5D-6685-05F5-FBDF-863729AE48DA}"/>
          </ac:spMkLst>
        </pc:spChg>
        <pc:spChg chg="mod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3" creationId="{E1CC4A17-10CF-3697-F2F4-1A0EDABD6C83}"/>
          </ac:spMkLst>
        </pc:spChg>
        <pc:spChg chg="del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32" creationId="{3D9D3989-3E00-4727-914E-959DFE8FACE9}"/>
          </ac:spMkLst>
        </pc:spChg>
        <pc:spChg chg="del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33" creationId="{D3F794D0-2982-490E-88DA-93D48975085F}"/>
          </ac:spMkLst>
        </pc:spChg>
        <pc:spChg chg="del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34" creationId="{AFD24A3D-F07A-44A9-BE55-5576292E152D}"/>
          </ac:spMkLst>
        </pc:spChg>
        <pc:spChg chg="del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35" creationId="{204441C9-FD2D-4031-B5C5-67478196CCCF}"/>
          </ac:spMkLst>
        </pc:spChg>
        <pc:spChg chg="del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36" creationId="{EBF09AEC-6E6E-418F-9974-8730F1B2B6EF}"/>
          </ac:spMkLst>
        </pc:spChg>
        <pc:spChg chg="add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41" creationId="{4D896123-1B32-4CB1-B2ED-E34BBC26B423}"/>
          </ac:spMkLst>
        </pc:spChg>
        <pc:spChg chg="add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43" creationId="{F57DA40C-10B8-4678-8433-AA03ED65E921}"/>
          </ac:spMkLst>
        </pc:spChg>
        <pc:spChg chg="add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45" creationId="{D1DEB652-CD49-4786-9154-A1A30E195ADF}"/>
          </ac:spMkLst>
        </pc:spChg>
        <pc:spChg chg="add">
          <ac:chgData name="Artemis Javanshir" userId="59835868965f2672" providerId="LiveId" clId="{EA4E34B4-C154-4178-89F8-6BD762CC6EBE}" dt="2023-07-10T03:02:50.654" v="153" actId="26606"/>
          <ac:spMkLst>
            <pc:docMk/>
            <pc:sldMk cId="3449907612" sldId="256"/>
            <ac:spMk id="47" creationId="{59A7483D-55E4-41F7-8F87-19FAB2AEAA50}"/>
          </ac:spMkLst>
        </pc:spChg>
        <pc:picChg chg="mod">
          <ac:chgData name="Artemis Javanshir" userId="59835868965f2672" providerId="LiveId" clId="{EA4E34B4-C154-4178-89F8-6BD762CC6EBE}" dt="2023-07-10T03:02:50.654" v="153" actId="26606"/>
          <ac:picMkLst>
            <pc:docMk/>
            <pc:sldMk cId="3449907612" sldId="256"/>
            <ac:picMk id="4" creationId="{7618804E-26A1-32ED-915A-5FE3A188067A}"/>
          </ac:picMkLst>
        </pc:picChg>
      </pc:sldChg>
      <pc:sldChg chg="modSp mod">
        <pc:chgData name="Artemis Javanshir" userId="59835868965f2672" providerId="LiveId" clId="{EA4E34B4-C154-4178-89F8-6BD762CC6EBE}" dt="2023-07-10T17:41:30.089" v="184" actId="20577"/>
        <pc:sldMkLst>
          <pc:docMk/>
          <pc:sldMk cId="1114713637" sldId="259"/>
        </pc:sldMkLst>
        <pc:spChg chg="mod">
          <ac:chgData name="Artemis Javanshir" userId="59835868965f2672" providerId="LiveId" clId="{EA4E34B4-C154-4178-89F8-6BD762CC6EBE}" dt="2023-07-10T17:40:07.342" v="154" actId="313"/>
          <ac:spMkLst>
            <pc:docMk/>
            <pc:sldMk cId="1114713637" sldId="259"/>
            <ac:spMk id="2" creationId="{C9AC0A2C-545F-0305-8F03-8DC8851BE296}"/>
          </ac:spMkLst>
        </pc:spChg>
        <pc:spChg chg="mod">
          <ac:chgData name="Artemis Javanshir" userId="59835868965f2672" providerId="LiveId" clId="{EA4E34B4-C154-4178-89F8-6BD762CC6EBE}" dt="2023-07-10T17:41:30.089" v="184" actId="20577"/>
          <ac:spMkLst>
            <pc:docMk/>
            <pc:sldMk cId="1114713637" sldId="259"/>
            <ac:spMk id="3" creationId="{7FC6EE4A-F233-D62F-7694-3E12F33531E9}"/>
          </ac:spMkLst>
        </pc:spChg>
      </pc:sldChg>
      <pc:sldChg chg="modSp mod">
        <pc:chgData name="Artemis Javanshir" userId="59835868965f2672" providerId="LiveId" clId="{EA4E34B4-C154-4178-89F8-6BD762CC6EBE}" dt="2023-07-10T17:42:53.902" v="259" actId="255"/>
        <pc:sldMkLst>
          <pc:docMk/>
          <pc:sldMk cId="1532997908" sldId="260"/>
        </pc:sldMkLst>
        <pc:spChg chg="mod">
          <ac:chgData name="Artemis Javanshir" userId="59835868965f2672" providerId="LiveId" clId="{EA4E34B4-C154-4178-89F8-6BD762CC6EBE}" dt="2023-07-10T17:42:53.902" v="259" actId="255"/>
          <ac:spMkLst>
            <pc:docMk/>
            <pc:sldMk cId="1532997908" sldId="260"/>
            <ac:spMk id="3" creationId="{606832B0-08CD-C5EF-DE90-0AF6A1490226}"/>
          </ac:spMkLst>
        </pc:spChg>
      </pc:sldChg>
      <pc:sldChg chg="modSp mod">
        <pc:chgData name="Artemis Javanshir" userId="59835868965f2672" providerId="LiveId" clId="{EA4E34B4-C154-4178-89F8-6BD762CC6EBE}" dt="2023-07-10T17:43:48.019" v="267" actId="20577"/>
        <pc:sldMkLst>
          <pc:docMk/>
          <pc:sldMk cId="347010736" sldId="263"/>
        </pc:sldMkLst>
        <pc:spChg chg="mod">
          <ac:chgData name="Artemis Javanshir" userId="59835868965f2672" providerId="LiveId" clId="{EA4E34B4-C154-4178-89F8-6BD762CC6EBE}" dt="2023-07-10T17:43:48.019" v="267" actId="20577"/>
          <ac:spMkLst>
            <pc:docMk/>
            <pc:sldMk cId="347010736" sldId="263"/>
            <ac:spMk id="3" creationId="{FE3FDEE4-BBC8-C87B-0267-49FA2CD74344}"/>
          </ac:spMkLst>
        </pc:spChg>
      </pc:sldChg>
      <pc:sldChg chg="modSp mod">
        <pc:chgData name="Artemis Javanshir" userId="59835868965f2672" providerId="LiveId" clId="{EA4E34B4-C154-4178-89F8-6BD762CC6EBE}" dt="2023-07-10T03:02:06.458" v="151" actId="122"/>
        <pc:sldMkLst>
          <pc:docMk/>
          <pc:sldMk cId="802639700" sldId="268"/>
        </pc:sldMkLst>
        <pc:spChg chg="mod">
          <ac:chgData name="Artemis Javanshir" userId="59835868965f2672" providerId="LiveId" clId="{EA4E34B4-C154-4178-89F8-6BD762CC6EBE}" dt="2023-07-10T03:02:06.458" v="151" actId="122"/>
          <ac:spMkLst>
            <pc:docMk/>
            <pc:sldMk cId="802639700" sldId="268"/>
            <ac:spMk id="2" creationId="{E422AE9A-80DD-46E8-21A9-BAACE295903D}"/>
          </ac:spMkLst>
        </pc:spChg>
        <pc:spChg chg="mod">
          <ac:chgData name="Artemis Javanshir" userId="59835868965f2672" providerId="LiveId" clId="{EA4E34B4-C154-4178-89F8-6BD762CC6EBE}" dt="2023-07-10T03:01:39.936" v="149" actId="20577"/>
          <ac:spMkLst>
            <pc:docMk/>
            <pc:sldMk cId="802639700" sldId="268"/>
            <ac:spMk id="3" creationId="{A55F0AF5-C3A4-9050-272A-C8A1350B372B}"/>
          </ac:spMkLst>
        </pc:spChg>
      </pc:sldChg>
      <pc:sldChg chg="modSp mod">
        <pc:chgData name="Artemis Javanshir" userId="59835868965f2672" providerId="LiveId" clId="{EA4E34B4-C154-4178-89F8-6BD762CC6EBE}" dt="2023-07-10T17:48:18.302" v="437" actId="20577"/>
        <pc:sldMkLst>
          <pc:docMk/>
          <pc:sldMk cId="1427871947" sldId="270"/>
        </pc:sldMkLst>
        <pc:spChg chg="mod">
          <ac:chgData name="Artemis Javanshir" userId="59835868965f2672" providerId="LiveId" clId="{EA4E34B4-C154-4178-89F8-6BD762CC6EBE}" dt="2023-07-10T17:45:32.105" v="268" actId="122"/>
          <ac:spMkLst>
            <pc:docMk/>
            <pc:sldMk cId="1427871947" sldId="270"/>
            <ac:spMk id="2" creationId="{DCFD8D26-D540-CBA8-E51F-DED5FEA2C188}"/>
          </ac:spMkLst>
        </pc:spChg>
        <pc:spChg chg="mod">
          <ac:chgData name="Artemis Javanshir" userId="59835868965f2672" providerId="LiveId" clId="{EA4E34B4-C154-4178-89F8-6BD762CC6EBE}" dt="2023-07-10T17:48:18.302" v="437" actId="20577"/>
          <ac:spMkLst>
            <pc:docMk/>
            <pc:sldMk cId="1427871947" sldId="270"/>
            <ac:spMk id="3" creationId="{AEE35303-C974-D1A0-2DAB-088FE46E0BCF}"/>
          </ac:spMkLst>
        </pc:spChg>
      </pc:sldChg>
      <pc:sldChg chg="modSp mod">
        <pc:chgData name="Artemis Javanshir" userId="59835868965f2672" providerId="LiveId" clId="{EA4E34B4-C154-4178-89F8-6BD762CC6EBE}" dt="2023-07-10T17:50:05.294" v="674" actId="20577"/>
        <pc:sldMkLst>
          <pc:docMk/>
          <pc:sldMk cId="1115850684" sldId="271"/>
        </pc:sldMkLst>
        <pc:spChg chg="mod">
          <ac:chgData name="Artemis Javanshir" userId="59835868965f2672" providerId="LiveId" clId="{EA4E34B4-C154-4178-89F8-6BD762CC6EBE}" dt="2023-07-10T17:50:05.294" v="674" actId="20577"/>
          <ac:spMkLst>
            <pc:docMk/>
            <pc:sldMk cId="1115850684" sldId="271"/>
            <ac:spMk id="3" creationId="{4F4056EF-B101-B24D-85A2-1B99DCAE2A03}"/>
          </ac:spMkLst>
        </pc:spChg>
      </pc:sldChg>
      <pc:sldChg chg="modSp mod">
        <pc:chgData name="Artemis Javanshir" userId="59835868965f2672" providerId="LiveId" clId="{EA4E34B4-C154-4178-89F8-6BD762CC6EBE}" dt="2023-07-10T17:51:56.228" v="677" actId="255"/>
        <pc:sldMkLst>
          <pc:docMk/>
          <pc:sldMk cId="3140943354" sldId="279"/>
        </pc:sldMkLst>
        <pc:spChg chg="mod">
          <ac:chgData name="Artemis Javanshir" userId="59835868965f2672" providerId="LiveId" clId="{EA4E34B4-C154-4178-89F8-6BD762CC6EBE}" dt="2023-07-10T17:51:56.228" v="677" actId="255"/>
          <ac:spMkLst>
            <pc:docMk/>
            <pc:sldMk cId="3140943354" sldId="279"/>
            <ac:spMk id="3" creationId="{344B4C76-D710-24DE-3A0A-CB1E2FF4F561}"/>
          </ac:spMkLst>
        </pc:spChg>
      </pc:sldChg>
    </pc:docChg>
  </pc:docChgLst>
  <pc:docChgLst>
    <pc:chgData name="Artemis Javanshir" userId="59835868965f2672" providerId="LiveId" clId="{87375FC1-345B-4F53-905C-07438AB95087}"/>
    <pc:docChg chg="modSld">
      <pc:chgData name="Artemis Javanshir" userId="59835868965f2672" providerId="LiveId" clId="{87375FC1-345B-4F53-905C-07438AB95087}" dt="2023-09-04T00:26:08.429" v="18" actId="20577"/>
      <pc:docMkLst>
        <pc:docMk/>
      </pc:docMkLst>
      <pc:sldChg chg="modSp mod">
        <pc:chgData name="Artemis Javanshir" userId="59835868965f2672" providerId="LiveId" clId="{87375FC1-345B-4F53-905C-07438AB95087}" dt="2023-09-04T00:26:08.429" v="18" actId="20577"/>
        <pc:sldMkLst>
          <pc:docMk/>
          <pc:sldMk cId="3449907612" sldId="256"/>
        </pc:sldMkLst>
        <pc:spChg chg="mod">
          <ac:chgData name="Artemis Javanshir" userId="59835868965f2672" providerId="LiveId" clId="{87375FC1-345B-4F53-905C-07438AB95087}" dt="2023-09-04T00:25:59.394" v="9" actId="20577"/>
          <ac:spMkLst>
            <pc:docMk/>
            <pc:sldMk cId="3449907612" sldId="256"/>
            <ac:spMk id="2" creationId="{60140A5D-6685-05F5-FBDF-863729AE48DA}"/>
          </ac:spMkLst>
        </pc:spChg>
        <pc:spChg chg="mod">
          <ac:chgData name="Artemis Javanshir" userId="59835868965f2672" providerId="LiveId" clId="{87375FC1-345B-4F53-905C-07438AB95087}" dt="2023-09-04T00:26:08.429" v="18" actId="20577"/>
          <ac:spMkLst>
            <pc:docMk/>
            <pc:sldMk cId="3449907612" sldId="256"/>
            <ac:spMk id="3" creationId="{E1CC4A17-10CF-3697-F2F4-1A0EDABD6C83}"/>
          </ac:spMkLst>
        </pc:spChg>
      </pc:sldChg>
    </pc:docChg>
  </pc:docChgLst>
  <pc:docChgLst>
    <pc:chgData name="Artemis Javanshir" userId="59835868965f2672" providerId="LiveId" clId="{9A7F9AF3-ACD6-4112-AFEA-3D2B3A30D888}"/>
    <pc:docChg chg="modSld">
      <pc:chgData name="Artemis Javanshir" userId="59835868965f2672" providerId="LiveId" clId="{9A7F9AF3-ACD6-4112-AFEA-3D2B3A30D888}" dt="2023-12-15T03:23:22.356" v="1" actId="1076"/>
      <pc:docMkLst>
        <pc:docMk/>
      </pc:docMkLst>
      <pc:sldChg chg="addSp modSp mod">
        <pc:chgData name="Artemis Javanshir" userId="59835868965f2672" providerId="LiveId" clId="{9A7F9AF3-ACD6-4112-AFEA-3D2B3A30D888}" dt="2023-12-15T03:23:22.356" v="1" actId="1076"/>
        <pc:sldMkLst>
          <pc:docMk/>
          <pc:sldMk cId="3449907612" sldId="256"/>
        </pc:sldMkLst>
        <pc:picChg chg="add mod">
          <ac:chgData name="Artemis Javanshir" userId="59835868965f2672" providerId="LiveId" clId="{9A7F9AF3-ACD6-4112-AFEA-3D2B3A30D888}" dt="2023-12-15T03:23:22.356" v="1" actId="1076"/>
          <ac:picMkLst>
            <pc:docMk/>
            <pc:sldMk cId="3449907612" sldId="256"/>
            <ac:picMk id="6" creationId="{75C47342-4BDD-6773-B7C2-99FAEE0E22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2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2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3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3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Thursday, December 14,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December 14,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0764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618804E-26A1-32ED-915A-5FE3A1880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38"/>
          <a:stretch/>
        </p:blipFill>
        <p:spPr>
          <a:xfrm>
            <a:off x="20" y="-1824"/>
            <a:ext cx="12191980" cy="686551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57DA40C-10B8-4678-8433-AA03ED65E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40A5D-6685-05F5-FBDF-863729AE4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114" y="709684"/>
            <a:ext cx="5124247" cy="1927695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Zoroastrians Around the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C4A17-10CF-3697-F2F4-1A0EDABD6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1113" y="2988860"/>
            <a:ext cx="4878587" cy="203127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Lesson5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Post </a:t>
            </a:r>
            <a:r>
              <a:rPr lang="en-US">
                <a:solidFill>
                  <a:schemeClr val="bg1"/>
                </a:solidFill>
              </a:rPr>
              <a:t>Sassanid Empire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DEB652-CD49-4786-9154-A1A30E195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19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2">
                  <a:lumMod val="60000"/>
                  <a:lumOff val="40000"/>
                  <a:alpha val="59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9A7483D-55E4-41F7-8F87-19FAB2AEA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399291"/>
            <a:ext cx="4076698" cy="464399"/>
          </a:xfrm>
          <a:prstGeom prst="rect">
            <a:avLst/>
          </a:prstGeom>
          <a:gradFill>
            <a:gsLst>
              <a:gs pos="19000">
                <a:schemeClr val="accent6">
                  <a:lumMod val="75000"/>
                  <a:alpha val="61000"/>
                </a:schemeClr>
              </a:gs>
              <a:gs pos="99000">
                <a:schemeClr val="accent6">
                  <a:alpha val="8700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47342-4BDD-6773-B7C2-99FAEE0E2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45" y="4746112"/>
            <a:ext cx="762066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0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5D512231-91CE-4DD9-98B7-27B615C4D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20D26-1694-0C2A-EB5E-BC2A8762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2"/>
            <a:ext cx="4546314" cy="1573551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Examples of contributions of Zoroastrians in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7BC7-DB91-598C-ADA0-7B1374E63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56123"/>
            <a:ext cx="4480390" cy="3596212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notable Zoroastrians in India include: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Fali S. Nariman</a:t>
            </a:r>
          </a:p>
          <a:p>
            <a:pPr marL="1143000" marR="0" lvl="2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Contributed to jurisprudence and public affairs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Ratan Tata</a:t>
            </a:r>
          </a:p>
          <a:p>
            <a:pPr marL="1143000" marR="0" lvl="2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business giant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JRD Tata</a:t>
            </a:r>
          </a:p>
          <a:p>
            <a:pPr marL="1143000" marR="0" lvl="2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licensed pilot in India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Homi Bhabha</a:t>
            </a:r>
          </a:p>
          <a:p>
            <a:pPr marL="1143000" marR="0" lvl="2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Physicist and instrumental in starting India’s nuclear program</a:t>
            </a:r>
          </a:p>
          <a:p>
            <a:pPr>
              <a:lnSpc>
                <a:spcPct val="110000"/>
              </a:lnSpc>
            </a:pPr>
            <a:endParaRPr lang="en-US" sz="1600"/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B380DBD7-BB55-6B0D-B776-419C81D2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360" y="530315"/>
            <a:ext cx="2502953" cy="2502953"/>
          </a:xfrm>
          <a:prstGeom prst="rect">
            <a:avLst/>
          </a:prstGeom>
        </p:spPr>
      </p:pic>
      <p:pic>
        <p:nvPicPr>
          <p:cNvPr id="7" name="Picture 6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D086EF55-AA4B-FDA7-7163-8334A6E0D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530" y="667977"/>
            <a:ext cx="2502953" cy="2365291"/>
          </a:xfrm>
          <a:prstGeom prst="rect">
            <a:avLst/>
          </a:prstGeom>
        </p:spPr>
      </p:pic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6EA0135B-4729-6DE1-C865-832A7C445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846" y="3355002"/>
            <a:ext cx="1980467" cy="2597334"/>
          </a:xfrm>
          <a:prstGeom prst="rect">
            <a:avLst/>
          </a:prstGeom>
        </p:spPr>
      </p:pic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13465FDE-93E3-127D-6E8D-24A2E2F0F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529" y="3355001"/>
            <a:ext cx="1733719" cy="2597333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D1D0941F-8BA2-4494-BACC-306D0C705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4799C0D6-C3B2-4A94-A7F3-1B04CA27F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6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D4B17-F1DE-1EA4-6D3B-574EA6304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anchor="b">
            <a:normAutofit/>
          </a:bodyPr>
          <a:lstStyle/>
          <a:p>
            <a:r>
              <a:rPr lang="en-US" sz="2200"/>
              <a:t>Modern day Zoroastrians in india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BFBE77-5712-CC94-6CFA-5926DC94F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A2939-48DF-B3A2-5B00-C3AE8AA74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530549"/>
            <a:ext cx="2942813" cy="3428124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Zoroastrians live in Mumbai and surrounding areas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number of Zoroastrians in India is on decline as they migrate to other countries</a:t>
            </a:r>
          </a:p>
          <a:p>
            <a:endParaRPr lang="en-US" sz="1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48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91B035-A898-9F9D-384F-737D41A6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/>
          </a:bodyPr>
          <a:lstStyle/>
          <a:p>
            <a:r>
              <a:rPr lang="en-US"/>
              <a:t>Zoroastrians in Singapore</a:t>
            </a:r>
            <a:endParaRPr lang="en-US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C96CE28-3379-B18F-DBEC-5DA65B112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45635"/>
            <a:ext cx="4911392" cy="3583940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known Zoroastrian entered Singapore in 1827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2017 the Zoroastrian population in Singapore grew to 350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Zoroastrian migrants were traders and agents with a Parsi firm 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Parsis contributions in Singapore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Tanjong Pagar Doc Company which later became the Port of Singapore Authority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Built ships to travel between India and Singapore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Parsi theater group inspired the creation of several theater groups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cinema film was shown in Singapore by a Parsi</a:t>
            </a:r>
          </a:p>
          <a:p>
            <a:pPr>
              <a:lnSpc>
                <a:spcPct val="110000"/>
              </a:lnSpc>
            </a:pPr>
            <a:endParaRPr lang="en-US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6F0D8-CE83-4BE2-0DE0-5DFA2096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39" y="1481821"/>
            <a:ext cx="5090161" cy="3423133"/>
          </a:xfrm>
          <a:prstGeom prst="rect">
            <a:avLst/>
          </a:prstGeom>
        </p:spPr>
      </p:pic>
      <p:sp>
        <p:nvSpPr>
          <p:cNvPr id="40" name="Rectangle 23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5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FD5358-E7E1-48E4-8AAF-72C5A5486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22AE9A-80DD-46E8-21A9-BAACE295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5764307" cy="15688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Zoroastrians in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0AF5-C3A4-9050-272A-C8A1350B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305633"/>
            <a:ext cx="5764306" cy="3691259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is an account of Parsi migration to East Africa,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Zanizbar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about 1845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were traders  and businessmen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Zoroastrian Anjuman was founded in 1875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Pestonji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B. Nariman, a Zoroastrian was Sultan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Barghash’s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personal physician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Calibri" panose="020F0502020204030204"/>
              </a:rPr>
              <a:t>Freddy Mercury was born in Zanzibar and later migrated with his family to the UK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AFCA0-D602-966C-BC0B-2B022CA2A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1" r="1" b="1"/>
          <a:stretch/>
        </p:blipFill>
        <p:spPr>
          <a:xfrm>
            <a:off x="8115299" y="-426"/>
            <a:ext cx="4076695" cy="3161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A0552-2AD4-FD61-A582-61E7C71FB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6" r="-3" b="9717"/>
          <a:stretch/>
        </p:blipFill>
        <p:spPr>
          <a:xfrm>
            <a:off x="8115299" y="3161715"/>
            <a:ext cx="4076695" cy="32390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FEF205-91EC-45C0-B129-C4B7B770C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A2FAE8-3610-4EDB-85F1-C20BCF89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0799"/>
            <a:ext cx="4076696" cy="4572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99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9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7294D-3EBD-C8DE-83CB-BE84838F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/>
          </a:bodyPr>
          <a:lstStyle/>
          <a:p>
            <a:r>
              <a:rPr lang="en-US" dirty="0"/>
              <a:t>Zoroastrians in Pakistan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A2BED-2860-B1CD-18F6-F3B39E8E7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45635"/>
            <a:ext cx="4911392" cy="3583940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Pakistan was part of the Achaemenid Empire, Zoroastrians had settled there for a long time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 settlement in Pakistan flourished in about 1947</a:t>
            </a:r>
          </a:p>
          <a:p>
            <a:pPr marL="685800" marR="0" lvl="1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settlers were mainly tradesmen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Anjumans, charitable trusts, schools, hospitals, centers of social, cultural and sport, fire temples and towers of silence were built.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 there are few Zoroastrians living in Pakistan and most have migrated to other areas.</a:t>
            </a:r>
          </a:p>
          <a:p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4473F-097E-FF8F-95F3-1FEB7BA88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39" y="1761779"/>
            <a:ext cx="5090161" cy="28632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4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53F8DC-E65E-42A4-ABA3-AB41274F3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FD8D26-D540-CBA8-E51F-DED5FEA2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49" y="457199"/>
            <a:ext cx="5524143" cy="1556725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Zoroastrians in Sri Lanka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35303-C974-D1A0-2DAB-088FE46E0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150" y="2384714"/>
            <a:ext cx="5476045" cy="3599226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 gravestones have been found in Ceylon around 1603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migration due to trade continued during the 18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initially worked as planters on coffee and tea estates and later moved to professions such as law and medicine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Ceylon became independent many Parsis left Sri Lanka and this migration continued after the official language was changed to Ceylon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Ceylon Parsi Anjuman was established in 1939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FB138-29D0-FAB6-A756-B91F58B3D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76" y="457200"/>
            <a:ext cx="3423214" cy="2575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9AECB-786C-41A9-416B-F0BAD0146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776" y="3360776"/>
            <a:ext cx="4165023" cy="23428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08F57C-E98A-4053-BD3D-4D04986CB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D8121B-71ED-41BD-AA7C-9E5609999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1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C36B07FA-59CC-40F3-AC3E-449EE909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59C76-6F58-9688-C3B8-E214BDC0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3429001"/>
            <a:ext cx="9448799" cy="817630"/>
          </a:xfrm>
        </p:spPr>
        <p:txBody>
          <a:bodyPr anchor="t">
            <a:normAutofit/>
          </a:bodyPr>
          <a:lstStyle/>
          <a:p>
            <a:r>
              <a:rPr lang="en-US" sz="3300" dirty="0"/>
              <a:t>Zoroastrians in us and Canada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27022-D92D-4265-34CF-3609B861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405" y="457201"/>
            <a:ext cx="2678687" cy="2678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27B8E-3390-AC9C-E05F-B98CBDE83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254" y="934269"/>
            <a:ext cx="2935492" cy="220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C5A6C-3AC6-5DB6-C954-AFEAE1A65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11" y="934268"/>
            <a:ext cx="2935492" cy="22016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056EF-B101-B24D-85A2-1B99DCAE2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246631"/>
            <a:ext cx="9448800" cy="1945963"/>
          </a:xfrm>
        </p:spPr>
        <p:txBody>
          <a:bodyPr>
            <a:normAutofit fontScale="92500" lnSpcReduction="10000"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known Zoroastrian to settle in North America was in 1892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 migration to US and Canada has been on the rise ever since.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recent years due to the Islamic Revolution of Iran an even increasing number of Zoroastrians have migrated to North America seeking better education, job opportunities and escaping persecution in Iran.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are productive and successful in different professions in the US and Canada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Many Zoroastrian associations have been built across US and Canada mostly due to Rostam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Morvarid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charity</a:t>
            </a:r>
          </a:p>
          <a:p>
            <a:pPr>
              <a:lnSpc>
                <a:spcPct val="110000"/>
              </a:lnSpc>
            </a:pPr>
            <a:endParaRPr lang="en-US" sz="1200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D541DFA-2480-4967-9EA7-24B5AD6CA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70E8A392-FF69-4E3E-A944-CB817D18F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31774-B552-D8EE-B8B9-C8648F03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5268036" cy="2140145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Zoroastrians in south </a:t>
            </a:r>
            <a:r>
              <a:rPr lang="en-US" dirty="0" err="1"/>
              <a:t>america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64BB9-90AA-13C3-1407-220A220EF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3054545"/>
            <a:ext cx="5268037" cy="2567508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small community of Zoroastrians exist in South America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 America Spenta University Foundation concentrates on teaching the ethical dimensions of management influenced by Zarathushtra’s teachings</a:t>
            </a:r>
          </a:p>
          <a:p>
            <a:endParaRPr lang="en-US" sz="1600"/>
          </a:p>
        </p:txBody>
      </p:sp>
      <p:pic>
        <p:nvPicPr>
          <p:cNvPr id="4" name="Picture 3" descr="A person standing in front of flags&#10;&#10;Description automatically generated">
            <a:extLst>
              <a:ext uri="{FF2B5EF4-FFF2-40B4-BE49-F238E27FC236}">
                <a16:creationId xmlns:a16="http://schemas.microsoft.com/office/drawing/2014/main" id="{B940694E-52E2-30E9-BFDC-6F20C7353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44" r="4007" b="2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3DAF4AA-9270-40B5-B73C-B11B9A9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78EF0-EEDF-048D-BD92-5DAB61FA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462743"/>
            <a:ext cx="5327375" cy="1560022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Zoroastrians in the united kingdom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A981-45D9-FAEE-B49E-F8EBF1D84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79374"/>
            <a:ext cx="5327373" cy="3601436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known Zoroastrian to visit the UK was in 1724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1855 the first Asian and Zoroastrian firm was set up in the UK 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 1890-1935 Zoroastrians were involved in Britain’s political life and were elected to the House of Commons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 Zoroastrian Organization and The Zoroastrian Trust Funds of Europe are among Zoroastrian organizations in the UK</a:t>
            </a:r>
          </a:p>
          <a:p>
            <a:endParaRPr lang="en-US" sz="1600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31D5E60A-D6B1-4F21-A993-313958AF0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15300" y="-4"/>
            <a:ext cx="4076699" cy="685800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90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5B7BB16B-E108-4C64-97D5-7AC67CC5E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724863" y="1390436"/>
            <a:ext cx="6857572" cy="4076700"/>
          </a:xfrm>
          <a:prstGeom prst="rect">
            <a:avLst/>
          </a:prstGeom>
          <a:gradFill>
            <a:gsLst>
              <a:gs pos="0">
                <a:schemeClr val="accent4">
                  <a:alpha val="13000"/>
                </a:schemeClr>
              </a:gs>
              <a:gs pos="99000">
                <a:schemeClr val="accent2">
                  <a:alpha val="5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F6A003-4671-4F7B-A12E-2946D61E4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785110" y="1451112"/>
            <a:ext cx="6858001" cy="3955771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tx2">
                  <a:lumMod val="75000"/>
                  <a:lumOff val="25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CB8F88E0-9C89-DB5D-AA30-10A612A61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412" y="1028699"/>
            <a:ext cx="3639084" cy="485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6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4CCE3197-8BBA-49A1-A8A7-F47FB244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7C5D9031-3674-45D6-A9CD-3B5502BD8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8757"/>
            <a:ext cx="12192002" cy="2378310"/>
          </a:xfrm>
          <a:prstGeom prst="rect">
            <a:avLst/>
          </a:prstGeom>
          <a:gradFill>
            <a:gsLst>
              <a:gs pos="0">
                <a:schemeClr val="accent5">
                  <a:alpha val="88000"/>
                </a:schemeClr>
              </a:gs>
              <a:gs pos="84000">
                <a:schemeClr val="accent2">
                  <a:alpha val="96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16FC2C8-85D1-469C-8765-2381A8D2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3" y="-28758"/>
            <a:ext cx="11734798" cy="237831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6">
                  <a:alpha val="44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E72AC0-5005-4864-BFA5-33B5E0BC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01756" y="-3271597"/>
            <a:ext cx="2376595" cy="8865706"/>
          </a:xfrm>
          <a:prstGeom prst="rect">
            <a:avLst/>
          </a:prstGeom>
          <a:gradFill>
            <a:gsLst>
              <a:gs pos="0">
                <a:schemeClr val="accent4">
                  <a:alpha val="19000"/>
                </a:schemeClr>
              </a:gs>
              <a:gs pos="99000">
                <a:schemeClr val="accent5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620AA-2904-5D65-3BF5-DBE742D2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0"/>
            <a:ext cx="9448800" cy="102943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Zoroastrians in Europe and central Asia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56BD3-3AF7-1B9B-A5A6-AD48C8AB7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77" y="1675418"/>
            <a:ext cx="4008076" cy="3016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9613D-2647-6B1E-8BD5-BD12BF472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48" y="1675418"/>
            <a:ext cx="4468262" cy="3016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1B145-D21E-3F9B-41A9-F89FFB474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993537"/>
            <a:ext cx="9448800" cy="133207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are scattered all along Europe and Central Asia including Germany, Sweden, and France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784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7176A-E5FA-FD01-DFF0-B816243D0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1"/>
            <a:ext cx="10068975" cy="1066800"/>
          </a:xfrm>
        </p:spPr>
        <p:txBody>
          <a:bodyPr anchor="b">
            <a:normAutofit/>
          </a:bodyPr>
          <a:lstStyle/>
          <a:p>
            <a:r>
              <a:rPr lang="en-US" sz="4000"/>
              <a:t>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BFB31-1331-3A04-C301-6042B8FBA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980775"/>
            <a:ext cx="5865905" cy="3632824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the dawn of time humans have migrated from their place of origin due to different reasons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Favorable lands for agriculture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living conditions 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 from persecutions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have migrated since the beginning of our religious history for reasons such as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Commerce and trade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 from Persecution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Educational opportunities</a:t>
            </a: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D017EF-E82E-3C37-5380-38DA37D7B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42" r="17212" b="1"/>
          <a:stretch/>
        </p:blipFill>
        <p:spPr>
          <a:xfrm>
            <a:off x="7646838" y="1980775"/>
            <a:ext cx="3748858" cy="363282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563404-8DA1-408B-B56C-EF5733DAA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1CC731-E2EC-4834-B848-101CC2756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tx2">
                  <a:lumMod val="50000"/>
                  <a:lumOff val="50000"/>
                  <a:alpha val="3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4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F75B2-F65B-4FCA-1CE7-D755ACBAC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Zoroastrians in the Persian gulf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7B33-132C-94E3-5334-16D0636BF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45635"/>
            <a:ext cx="4911392" cy="3583940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Zoroastrians residing in the United Arab Emirates, Oman, Qatar, Bahrain and Kuwait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the 1979 Islamic Revolution of Iran the number of Zoroastrian  immigrants in the area has increased.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follow the religious practices in their private homes</a:t>
            </a:r>
          </a:p>
          <a:p>
            <a:endParaRPr lang="en-US" sz="1600" dirty="0"/>
          </a:p>
        </p:txBody>
      </p:sp>
      <p:pic>
        <p:nvPicPr>
          <p:cNvPr id="4" name="Picture 3" descr="A map of the middle east&#10;&#10;Description automatically generated">
            <a:extLst>
              <a:ext uri="{FF2B5EF4-FFF2-40B4-BE49-F238E27FC236}">
                <a16:creationId xmlns:a16="http://schemas.microsoft.com/office/drawing/2014/main" id="{251B3BB1-3DDC-3F26-B71B-584622D04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39" y="1437282"/>
            <a:ext cx="5090161" cy="35122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CE3197-8BBA-49A1-A8A7-F47FB244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D9031-3674-45D6-A9CD-3B5502BD8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8757"/>
            <a:ext cx="12192002" cy="2378310"/>
          </a:xfrm>
          <a:prstGeom prst="rect">
            <a:avLst/>
          </a:prstGeom>
          <a:gradFill>
            <a:gsLst>
              <a:gs pos="0">
                <a:schemeClr val="accent5">
                  <a:alpha val="88000"/>
                </a:schemeClr>
              </a:gs>
              <a:gs pos="84000">
                <a:schemeClr val="accent2">
                  <a:alpha val="96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FC2C8-85D1-469C-8765-2381A8D2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3" y="-28758"/>
            <a:ext cx="11734798" cy="237831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6">
                  <a:alpha val="44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E72AC0-5005-4864-BFA5-33B5E0BC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01756" y="-3271597"/>
            <a:ext cx="2376595" cy="8865706"/>
          </a:xfrm>
          <a:prstGeom prst="rect">
            <a:avLst/>
          </a:prstGeom>
          <a:gradFill>
            <a:gsLst>
              <a:gs pos="0">
                <a:schemeClr val="accent4">
                  <a:alpha val="19000"/>
                </a:schemeClr>
              </a:gs>
              <a:gs pos="99000">
                <a:schemeClr val="accent5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2511DE-35E9-E34A-7785-A00BF3BE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0"/>
            <a:ext cx="9448800" cy="102943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Zoroastrians in Australia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9D7C9-6252-CCB8-1E79-2A0FF48F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517" y="1675418"/>
            <a:ext cx="4021435" cy="3016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A05B4-A2E2-1879-E7EE-9593C719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48" y="2103798"/>
            <a:ext cx="4600352" cy="25876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4FE43-6282-2F44-823D-71BF6E6A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993537"/>
            <a:ext cx="9448800" cy="133207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settled in Australia before the 1950’s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1960 a steady growing number of Zoroastrians migrated to Australia, this number has further increased due to the Iranian Islamic Revolution.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many Zoroastrian organization in Australia such as Zoroastrian Association of Sydney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7253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CE3197-8BBA-49A1-A8A7-F47FB244A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D9031-3674-45D6-A9CD-3B5502BD8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-28757"/>
            <a:ext cx="12192002" cy="2378310"/>
          </a:xfrm>
          <a:prstGeom prst="rect">
            <a:avLst/>
          </a:prstGeom>
          <a:gradFill>
            <a:gsLst>
              <a:gs pos="0">
                <a:schemeClr val="accent5">
                  <a:alpha val="88000"/>
                </a:schemeClr>
              </a:gs>
              <a:gs pos="84000">
                <a:schemeClr val="accent2">
                  <a:alpha val="96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6FC2C8-85D1-469C-8765-2381A8D22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3" y="-28758"/>
            <a:ext cx="11734798" cy="237831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6">
                  <a:alpha val="44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E72AC0-5005-4864-BFA5-33B5E0BC5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01756" y="-3271597"/>
            <a:ext cx="2376595" cy="8865706"/>
          </a:xfrm>
          <a:prstGeom prst="rect">
            <a:avLst/>
          </a:prstGeom>
          <a:gradFill>
            <a:gsLst>
              <a:gs pos="0">
                <a:schemeClr val="accent4">
                  <a:alpha val="19000"/>
                </a:schemeClr>
              </a:gs>
              <a:gs pos="99000">
                <a:schemeClr val="accent5">
                  <a:alpha val="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AC940-F355-9795-A753-E3F89A1C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457200"/>
            <a:ext cx="9448800" cy="1029437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Zoroastrians in new Zealand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E5E3F-5B49-FA4A-2EF5-03ABC8D9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63" y="1675418"/>
            <a:ext cx="4233090" cy="3016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E93271-06AD-8CBA-0AF6-F86085EEB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048" y="1675418"/>
            <a:ext cx="4518468" cy="30160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7690A-2B15-B940-3718-39D15EC27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993537"/>
            <a:ext cx="9448800" cy="133207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first know Zoroastrian family to settle in New Zealand started a business ‘Shroff and Sons’ which is still open and run by the descendants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Zarathushtrian Association of New Zealand is one of the existing organizations in the area</a:t>
            </a: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6879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0E1E4-4FFD-B122-CFEB-DEB2C091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219199"/>
          </a:xfrm>
        </p:spPr>
        <p:txBody>
          <a:bodyPr anchor="b">
            <a:normAutofit/>
          </a:bodyPr>
          <a:lstStyle/>
          <a:p>
            <a:r>
              <a:rPr lang="en-US" sz="2200" dirty="0"/>
              <a:t>Zoroastrians in Hong Kong and Japan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0376B-BE80-CADD-1567-F8959422E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B6A05-C52C-A09F-34A4-CA1DF776C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1857375"/>
            <a:ext cx="2942813" cy="410129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have lived in China as far back as 100BCE during Parthian Empire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Yazdgerd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III’s son and his family took refuge in China during the 7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8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centuries forming Zoroastrian villages and temples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Parsi migration to Hong Kong  increased especially mid 19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 due to trade and commerce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in Hong Kong, served on the grand Jury, opened English school, and started a Chinese newspaper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 charity can be found in Hong Kong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Davar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donates to education 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Navroji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Mistri’s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trust donated to a build a wing for Singapore General Hospital 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17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FA96985-DEAC-46A0-B70E-39A7B867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88F7DC0D-FB41-40DE-9A2A-1621F2F26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257371"/>
            <a:ext cx="12192001" cy="1600201"/>
          </a:xfrm>
          <a:prstGeom prst="rect">
            <a:avLst/>
          </a:prstGeom>
          <a:gradFill>
            <a:gsLst>
              <a:gs pos="0">
                <a:schemeClr val="accent5">
                  <a:alpha val="83000"/>
                </a:schemeClr>
              </a:gs>
              <a:gs pos="100000">
                <a:schemeClr val="accent6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C56B1E5-8C40-4B38-9E01-086401F40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477235" y="4347947"/>
            <a:ext cx="1602951" cy="3416298"/>
          </a:xfrm>
          <a:prstGeom prst="rect">
            <a:avLst/>
          </a:prstGeom>
          <a:gradFill>
            <a:gsLst>
              <a:gs pos="45000">
                <a:schemeClr val="accent4">
                  <a:alpha val="0"/>
                </a:schemeClr>
              </a:gs>
              <a:gs pos="99000">
                <a:schemeClr val="accent6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3BF372-AF59-4E6A-B507-99714F0DD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756575" y="5257371"/>
            <a:ext cx="10440504" cy="1146608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5">
                  <a:alpha val="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E51228A-E070-4CBB-B003-E1F8EB0AF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5257371"/>
            <a:ext cx="7187949" cy="1600198"/>
          </a:xfrm>
          <a:prstGeom prst="rect">
            <a:avLst/>
          </a:prstGeom>
          <a:gradFill>
            <a:gsLst>
              <a:gs pos="0">
                <a:schemeClr val="accent5">
                  <a:alpha val="21000"/>
                </a:schemeClr>
              </a:gs>
              <a:gs pos="99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1AB5B3-299F-402C-A990-BCBB37FE0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995425" y="2267026"/>
            <a:ext cx="1589874" cy="7570564"/>
          </a:xfrm>
          <a:prstGeom prst="rect">
            <a:avLst/>
          </a:prstGeom>
          <a:gradFill>
            <a:gsLst>
              <a:gs pos="16000">
                <a:schemeClr val="accent4">
                  <a:alpha val="0"/>
                </a:schemeClr>
              </a:gs>
              <a:gs pos="99000">
                <a:schemeClr val="accent4">
                  <a:alpha val="3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CEE6E3-70B6-4693-8985-3413141EE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228" y="5257371"/>
            <a:ext cx="8129852" cy="1594273"/>
          </a:xfrm>
          <a:prstGeom prst="rect">
            <a:avLst/>
          </a:prstGeom>
          <a:gradFill>
            <a:gsLst>
              <a:gs pos="22000">
                <a:schemeClr val="accent2">
                  <a:alpha val="6000"/>
                </a:schemeClr>
              </a:gs>
              <a:gs pos="99000">
                <a:schemeClr val="accent2">
                  <a:alpha val="6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D0294-C4D6-76E8-DBA8-025451D0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51" y="5608320"/>
            <a:ext cx="10066709" cy="798412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Zoroastrians in </a:t>
            </a:r>
            <a:r>
              <a:rPr lang="en-US" sz="3200" dirty="0" err="1">
                <a:solidFill>
                  <a:schemeClr val="bg1"/>
                </a:solidFill>
              </a:rPr>
              <a:t>kurdistan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standing in front of a flag&#10;&#10;Description automatically generated">
            <a:extLst>
              <a:ext uri="{FF2B5EF4-FFF2-40B4-BE49-F238E27FC236}">
                <a16:creationId xmlns:a16="http://schemas.microsoft.com/office/drawing/2014/main" id="{06FE11D8-4D4F-2732-C6D4-FA6A2DA31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" b="21964"/>
          <a:stretch/>
        </p:blipFill>
        <p:spPr>
          <a:xfrm>
            <a:off x="1371600" y="-3970"/>
            <a:ext cx="9448800" cy="31742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B4C76-D710-24DE-3A0A-CB1E2FF4F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3303639"/>
            <a:ext cx="9448800" cy="1859769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Kurds are descendants of Medes and Kurdish language has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roots 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 language is closely related to Pahlavi, the language spoken during the Sassanid Dynasty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Today, Kurds live in parts of Iran, Turkey, Iraq and Syria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and more Kurds are joining the Zoroastrian religion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June 2015, the government of Kurdistan announced 100,000 citizens accepting the Zoroastrian religion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4094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DCF92-ED80-008E-2336-CB6991B8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anchor="b">
            <a:normAutofit/>
          </a:bodyPr>
          <a:lstStyle/>
          <a:p>
            <a:r>
              <a:rPr lang="en-US" sz="2200"/>
              <a:t>Zoroastrians around the globe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6F333-48B5-D7CC-70E6-5D085B11A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2" r="15003" b="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9041-A455-CEEF-9445-8BC7DE4D4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530549"/>
            <a:ext cx="2942813" cy="3428124"/>
          </a:xfrm>
        </p:spPr>
        <p:txBody>
          <a:bodyPr>
            <a:normAutofit/>
          </a:bodyPr>
          <a:lstStyle/>
          <a:p>
            <a:r>
              <a:rPr lang="en-US" sz="2000" dirty="0"/>
              <a:t>Today Zoroastrians are scattered around the globe, practicing their religious and cultural faith </a:t>
            </a:r>
          </a:p>
          <a:p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73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9D89B5-CCAB-4617-B70E-501DBE3C8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AC0A2C-545F-0305-8F03-8DC8851B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583953"/>
            <a:ext cx="4685857" cy="1465973"/>
          </a:xfrm>
        </p:spPr>
        <p:txBody>
          <a:bodyPr anchor="t">
            <a:normAutofit/>
          </a:bodyPr>
          <a:lstStyle/>
          <a:p>
            <a:pPr algn="ctr"/>
            <a:r>
              <a:rPr lang="en-US" sz="2800" dirty="0"/>
              <a:t>Zoroastrians in Iran</a:t>
            </a:r>
          </a:p>
        </p:txBody>
      </p:sp>
      <p:pic>
        <p:nvPicPr>
          <p:cNvPr id="4" name="Picture 3" descr="A group of people in a cave&#10;&#10;Description automatically generated">
            <a:extLst>
              <a:ext uri="{FF2B5EF4-FFF2-40B4-BE49-F238E27FC236}">
                <a16:creationId xmlns:a16="http://schemas.microsoft.com/office/drawing/2014/main" id="{C6FD812E-3064-6661-5654-85844BE32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54" b="17051"/>
          <a:stretch/>
        </p:blipFill>
        <p:spPr>
          <a:xfrm>
            <a:off x="20" y="432"/>
            <a:ext cx="12191980" cy="4244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6EE4A-F233-D62F-7694-3E12F3353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348065"/>
            <a:ext cx="5638800" cy="1940768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main Zoroastrian migration out of Iran was some centuries after the Islamic Arab invasion of Iran in 631 CE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decides to leave Iran due to extreme political, social, and religious persecution </a:t>
            </a:r>
            <a:r>
              <a:rPr lang="en-US" sz="1200" dirty="0">
                <a:latin typeface="Calibri" panose="020F0502020204030204"/>
              </a:rPr>
              <a:t>by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Muslim ruling class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migrated to different countries, but the vast majority chose India as their new home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end of Qajar and during the Pahlavi era Zoroastrians in Iran flourished due to the aid from the Parsis and the established religious freedom </a:t>
            </a:r>
            <a:r>
              <a:rPr lang="en-US" sz="1200" dirty="0">
                <a:latin typeface="Calibri" panose="020F0502020204030204"/>
              </a:rPr>
              <a:t>by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Pahlavi </a:t>
            </a:r>
            <a:r>
              <a:rPr lang="en-US" sz="1200" dirty="0">
                <a:latin typeface="Calibri" panose="020F0502020204030204"/>
              </a:rPr>
              <a:t>Kings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10000"/>
              </a:lnSpc>
            </a:pPr>
            <a:endParaRPr lang="en-US" sz="9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55DEFE8-24AF-47F7-B020-D4D76ABA1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AE3873-25FC-4346-B1D5-82E5F9D95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7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5FAE8C8-1EA6-44DF-850F-59643230C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9D6BC-F8D0-92BC-479C-57B52988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2" y="457199"/>
            <a:ext cx="4891952" cy="155263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Examples of contributions by Iranian Zoroastrians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832B0-08CD-C5EF-DE90-0AF6A1490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2009832"/>
            <a:ext cx="5643716" cy="399767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 err="1"/>
              <a:t>Keykhosrow</a:t>
            </a:r>
            <a:r>
              <a:rPr lang="en-US" sz="1400" dirty="0"/>
              <a:t> </a:t>
            </a:r>
            <a:r>
              <a:rPr lang="en-US" sz="1400" dirty="0" err="1"/>
              <a:t>Shahrokh</a:t>
            </a:r>
            <a:endParaRPr lang="en-US" sz="1400" dirty="0"/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Director of coronation of Ahmad Shah Qajar and Reza Shah Pahlavi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Supervisor to the building of the Ferdowsi Mausoleum in Tous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 of the Audit Department and Telephone Company in Iran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Goshtasb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Firoozgar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Donated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Firoozgar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Hospital</a:t>
            </a:r>
          </a:p>
          <a:p>
            <a:pPr lvl="2">
              <a:lnSpc>
                <a:spcPct val="110000"/>
              </a:lnSpc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of the largest and modern hospitals in Iran today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Parimarz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Firoozgar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woman mayor and small claim court judge in Iran</a:t>
            </a:r>
          </a:p>
          <a:p>
            <a:pPr marL="228600" marR="0" lvl="0" indent="-22860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Farangis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Shahrokh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the conditions of women prisons and orphanages</a:t>
            </a:r>
          </a:p>
          <a:p>
            <a:pPr marL="685800" marR="0" lvl="1" indent="-228600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Founding member of Zoroastrian Women’s Organization and Iranian Handicraft Organization</a:t>
            </a:r>
          </a:p>
          <a:p>
            <a:pPr>
              <a:lnSpc>
                <a:spcPct val="110000"/>
              </a:lnSpc>
            </a:pPr>
            <a:endParaRPr lang="en-US" sz="1100" dirty="0"/>
          </a:p>
        </p:txBody>
      </p:sp>
      <p:pic>
        <p:nvPicPr>
          <p:cNvPr id="6" name="Picture 5" descr="A person sitting in a chair&#10;&#10;Description automatically generated">
            <a:extLst>
              <a:ext uri="{FF2B5EF4-FFF2-40B4-BE49-F238E27FC236}">
                <a16:creationId xmlns:a16="http://schemas.microsoft.com/office/drawing/2014/main" id="{9DE39A6C-8291-44F2-69A9-1A51158F1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6" b="26905"/>
          <a:stretch/>
        </p:blipFill>
        <p:spPr>
          <a:xfrm>
            <a:off x="6589017" y="1016571"/>
            <a:ext cx="2107634" cy="2053975"/>
          </a:xfrm>
          <a:prstGeom prst="rect">
            <a:avLst/>
          </a:prstGeom>
        </p:spPr>
      </p:pic>
      <p:pic>
        <p:nvPicPr>
          <p:cNvPr id="7" name="Picture 6" descr="A person with a mustache wearing a hat&#10;&#10;Description automatically generated">
            <a:extLst>
              <a:ext uri="{FF2B5EF4-FFF2-40B4-BE49-F238E27FC236}">
                <a16:creationId xmlns:a16="http://schemas.microsoft.com/office/drawing/2014/main" id="{8BE4B3B8-39C0-28BC-4200-BB9784B93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56" r="-1" b="11051"/>
          <a:stretch/>
        </p:blipFill>
        <p:spPr>
          <a:xfrm>
            <a:off x="9022115" y="1032648"/>
            <a:ext cx="2107634" cy="2053975"/>
          </a:xfrm>
          <a:prstGeom prst="rect">
            <a:avLst/>
          </a:prstGeom>
        </p:spPr>
      </p:pic>
      <p:pic>
        <p:nvPicPr>
          <p:cNvPr id="5" name="Picture 4" descr="A person with a mustache wearing a suit and tie&#10;&#10;Description automatically generated">
            <a:extLst>
              <a:ext uri="{FF2B5EF4-FFF2-40B4-BE49-F238E27FC236}">
                <a16:creationId xmlns:a16="http://schemas.microsoft.com/office/drawing/2014/main" id="{7A73B378-BA2C-F554-3272-2D2B01872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6" r="-6" b="23036"/>
          <a:stretch/>
        </p:blipFill>
        <p:spPr>
          <a:xfrm>
            <a:off x="6589017" y="3389745"/>
            <a:ext cx="2107634" cy="2101810"/>
          </a:xfrm>
          <a:prstGeom prst="rect">
            <a:avLst/>
          </a:prstGeom>
        </p:spPr>
      </p:pic>
      <p:pic>
        <p:nvPicPr>
          <p:cNvPr id="4" name="Picture 3" descr="A person with a pearl necklace&#10;&#10;Description automatically generated">
            <a:extLst>
              <a:ext uri="{FF2B5EF4-FFF2-40B4-BE49-F238E27FC236}">
                <a16:creationId xmlns:a16="http://schemas.microsoft.com/office/drawing/2014/main" id="{2FE6BFFD-A413-372E-5092-2A494BB35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57" r="3" b="13359"/>
          <a:stretch/>
        </p:blipFill>
        <p:spPr>
          <a:xfrm>
            <a:off x="9022115" y="3385941"/>
            <a:ext cx="2107634" cy="21018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CFC64A-08B3-4E62-8EFE-230EE4DEF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8741"/>
            <a:ext cx="12192000" cy="449256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A757E0-C8FA-43F6-9CF6-7E69C7AEA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8316"/>
            <a:ext cx="8153398" cy="449684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68000"/>
                </a:schemeClr>
              </a:gs>
              <a:gs pos="99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97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13C02-7092-60F1-4C0A-C49F283B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5268036" cy="2140145"/>
          </a:xfrm>
        </p:spPr>
        <p:txBody>
          <a:bodyPr anchor="b">
            <a:normAutofit/>
          </a:bodyPr>
          <a:lstStyle/>
          <a:p>
            <a:r>
              <a:rPr lang="en-US"/>
              <a:t>Modern Day Iranian Zoroastrians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2DAB7-A7FD-B263-C8CA-6F9DB5589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3054545"/>
            <a:ext cx="5268037" cy="2567508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persecution of Zoroastrians has resumed under the Islamic Republic of Iran forcing many Zoroastrians to migrate out of Iran to other countries 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2070D-9E53-341A-65A9-B10F13A5D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7047513" y="975645"/>
            <a:ext cx="4443447" cy="4443447"/>
          </a:xfrm>
          <a:custGeom>
            <a:avLst/>
            <a:gdLst/>
            <a:ahLst/>
            <a:cxnLst/>
            <a:rect l="l" t="t" r="r" b="b"/>
            <a:pathLst>
              <a:path w="4694238" h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7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0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AAD4-AAC5-B9BF-06F4-E5DEC3781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History of Zoroastrians in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DF02E-CF84-280C-9F93-D4B1D6E19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45635"/>
            <a:ext cx="4911392" cy="3583940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main migration happened around the 8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century CE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who migrated to India are known as Parsis because they migrated from Persia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were an agricultural community for about 800 years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establishment of the British trading post in Surat, they became successful in trade and other commerce</a:t>
            </a:r>
          </a:p>
          <a:p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DE2E2-7831-FEB1-C121-FF836269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639" y="972805"/>
            <a:ext cx="5090161" cy="44411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893D7-FAEB-5309-D398-ADA9A002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57201"/>
            <a:ext cx="3091607" cy="1727643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 dirty="0"/>
              <a:t>Contact between Zoroastrians in Iran and India</a:t>
            </a:r>
          </a:p>
        </p:txBody>
      </p:sp>
      <p:pic>
        <p:nvPicPr>
          <p:cNvPr id="4" name="Picture 3" descr="A group of people wearing white robes and masks&#10;&#10;Description automatically generated">
            <a:extLst>
              <a:ext uri="{FF2B5EF4-FFF2-40B4-BE49-F238E27FC236}">
                <a16:creationId xmlns:a16="http://schemas.microsoft.com/office/drawing/2014/main" id="{6042BB35-F64A-48AC-0985-D9D8E73BF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9" r="1524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FDEE4-BBC8-C87B-0267-49FA2CD74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53951"/>
            <a:ext cx="2942813" cy="3504722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contact between the Zoroastrians in the two countries was very limited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 1477-1768 letters were exchanged regarding matters of ritual and law known as the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Rivayats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1800s the Parsi came to the aid of the Zoroastrians in Iran and helped improve their living conditions.</a:t>
            </a:r>
          </a:p>
          <a:p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11D6A2A3-F101-46F7-8B6F-1C699CAF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840CA-6539-7BAC-3FFC-6A7E2E0F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7200"/>
            <a:ext cx="4911393" cy="1556724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300" dirty="0"/>
              <a:t>Accomplishments of Zoroastrians in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2F82A-97FF-529F-7DFE-7D1B8053E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2345635"/>
            <a:ext cx="4911392" cy="3583940"/>
          </a:xfrm>
        </p:spPr>
        <p:txBody>
          <a:bodyPr anchor="t"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Zoroastrians in India became a well-known and respected community involved in trading, heavy industries (railways and shipbuilding) and other commerce.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13A99-794A-A2AC-B1CC-7B7EB0236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6"/>
          <a:stretch/>
        </p:blipFill>
        <p:spPr>
          <a:xfrm>
            <a:off x="6644639" y="1183636"/>
            <a:ext cx="5090161" cy="401950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29E760E-527D-4053-A309-F2BDE1250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6400800"/>
            <a:ext cx="12191999" cy="45719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6">
                  <a:lumMod val="75000"/>
                  <a:alpha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53D448-4ED1-429A-A28C-8316DE7CA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8"/>
            <a:ext cx="8153396" cy="448831"/>
          </a:xfrm>
          <a:prstGeom prst="rect">
            <a:avLst/>
          </a:prstGeom>
          <a:gradFill>
            <a:gsLst>
              <a:gs pos="0">
                <a:schemeClr val="accent5">
                  <a:alpha val="5000"/>
                </a:schemeClr>
              </a:gs>
              <a:gs pos="99000">
                <a:schemeClr val="accent5">
                  <a:alpha val="72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0948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1295</Words>
  <Application>Microsoft Office PowerPoint</Application>
  <PresentationFormat>Widescreen</PresentationFormat>
  <Paragraphs>126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Tw Cen MT</vt:lpstr>
      <vt:lpstr>GradientRiseVTI</vt:lpstr>
      <vt:lpstr>Zoroastrians Around the World</vt:lpstr>
      <vt:lpstr>Migration</vt:lpstr>
      <vt:lpstr>Zoroastrians around the globe</vt:lpstr>
      <vt:lpstr>Zoroastrians in Iran</vt:lpstr>
      <vt:lpstr>Examples of contributions by Iranian Zoroastrians</vt:lpstr>
      <vt:lpstr>Modern Day Iranian Zoroastrians</vt:lpstr>
      <vt:lpstr>History of Zoroastrians in India</vt:lpstr>
      <vt:lpstr>Contact between Zoroastrians in Iran and India</vt:lpstr>
      <vt:lpstr>Accomplishments of Zoroastrians in India</vt:lpstr>
      <vt:lpstr>Examples of contributions of Zoroastrians in India</vt:lpstr>
      <vt:lpstr>Modern day Zoroastrians in india</vt:lpstr>
      <vt:lpstr>Zoroastrians in Singapore</vt:lpstr>
      <vt:lpstr>Zoroastrians in Africa</vt:lpstr>
      <vt:lpstr>Zoroastrians in Pakistan</vt:lpstr>
      <vt:lpstr>Zoroastrians in Sri Lanka</vt:lpstr>
      <vt:lpstr>Zoroastrians in us and Canada</vt:lpstr>
      <vt:lpstr>Zoroastrians in south america</vt:lpstr>
      <vt:lpstr>Zoroastrians in the united kingdom</vt:lpstr>
      <vt:lpstr>Zoroastrians in Europe and central Asia</vt:lpstr>
      <vt:lpstr>Zoroastrians in the Persian gulf</vt:lpstr>
      <vt:lpstr>Zoroastrians in Australia</vt:lpstr>
      <vt:lpstr>Zoroastrians in new Zealand</vt:lpstr>
      <vt:lpstr>Zoroastrians in Hong Kong and Japan</vt:lpstr>
      <vt:lpstr>Zoroastrians in kurdistan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Zoroastrians Around the Globe</dc:title>
  <dc:creator>Artemis Javanshir</dc:creator>
  <cp:lastModifiedBy>Artemis Javanshir</cp:lastModifiedBy>
  <cp:revision>1</cp:revision>
  <dcterms:created xsi:type="dcterms:W3CDTF">2023-07-10T01:39:07Z</dcterms:created>
  <dcterms:modified xsi:type="dcterms:W3CDTF">2023-12-15T03:23:25Z</dcterms:modified>
</cp:coreProperties>
</file>