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3" r:id="rId7"/>
    <p:sldId id="264" r:id="rId8"/>
    <p:sldId id="261" r:id="rId9"/>
    <p:sldId id="262" r:id="rId10"/>
    <p:sldId id="269" r:id="rId11"/>
    <p:sldId id="266" r:id="rId12"/>
    <p:sldId id="270" r:id="rId13"/>
    <p:sldId id="267" r:id="rId14"/>
    <p:sldId id="271" r:id="rId15"/>
    <p:sldId id="272" r:id="rId16"/>
    <p:sldId id="265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5705D9-1030-457F-844E-2839988304E3}" v="163" dt="2023-12-10T08:31:36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emis Javanshir" userId="59835868965f2672" providerId="LiveId" clId="{D2084CD1-FEB7-4FB3-8B5D-C0E6F8C2DDBE}"/>
    <pc:docChg chg="delSld modSld">
      <pc:chgData name="Artemis Javanshir" userId="59835868965f2672" providerId="LiveId" clId="{D2084CD1-FEB7-4FB3-8B5D-C0E6F8C2DDBE}" dt="2023-09-24T19:14:30.068" v="53" actId="20577"/>
      <pc:docMkLst>
        <pc:docMk/>
      </pc:docMkLst>
      <pc:sldChg chg="modSp mod">
        <pc:chgData name="Artemis Javanshir" userId="59835868965f2672" providerId="LiveId" clId="{D2084CD1-FEB7-4FB3-8B5D-C0E6F8C2DDBE}" dt="2023-09-24T19:11:31.830" v="28" actId="20577"/>
        <pc:sldMkLst>
          <pc:docMk/>
          <pc:sldMk cId="1372243798" sldId="258"/>
        </pc:sldMkLst>
        <pc:spChg chg="mod">
          <ac:chgData name="Artemis Javanshir" userId="59835868965f2672" providerId="LiveId" clId="{D2084CD1-FEB7-4FB3-8B5D-C0E6F8C2DDBE}" dt="2023-09-24T19:11:31.830" v="28" actId="20577"/>
          <ac:spMkLst>
            <pc:docMk/>
            <pc:sldMk cId="1372243798" sldId="258"/>
            <ac:spMk id="3" creationId="{E251E8F9-6534-4C96-B098-67D74059B959}"/>
          </ac:spMkLst>
        </pc:spChg>
      </pc:sldChg>
      <pc:sldChg chg="modSp mod">
        <pc:chgData name="Artemis Javanshir" userId="59835868965f2672" providerId="LiveId" clId="{D2084CD1-FEB7-4FB3-8B5D-C0E6F8C2DDBE}" dt="2023-09-24T19:11:52.769" v="30" actId="20577"/>
        <pc:sldMkLst>
          <pc:docMk/>
          <pc:sldMk cId="648124061" sldId="260"/>
        </pc:sldMkLst>
        <pc:spChg chg="mod">
          <ac:chgData name="Artemis Javanshir" userId="59835868965f2672" providerId="LiveId" clId="{D2084CD1-FEB7-4FB3-8B5D-C0E6F8C2DDBE}" dt="2023-09-24T19:11:52.769" v="30" actId="20577"/>
          <ac:spMkLst>
            <pc:docMk/>
            <pc:sldMk cId="648124061" sldId="260"/>
            <ac:spMk id="3" creationId="{385DD852-7E41-4679-A515-1FC442571B7C}"/>
          </ac:spMkLst>
        </pc:spChg>
      </pc:sldChg>
      <pc:sldChg chg="modSp mod">
        <pc:chgData name="Artemis Javanshir" userId="59835868965f2672" providerId="LiveId" clId="{D2084CD1-FEB7-4FB3-8B5D-C0E6F8C2DDBE}" dt="2023-09-24T19:12:47.676" v="33" actId="20577"/>
        <pc:sldMkLst>
          <pc:docMk/>
          <pc:sldMk cId="527546114" sldId="261"/>
        </pc:sldMkLst>
        <pc:spChg chg="mod">
          <ac:chgData name="Artemis Javanshir" userId="59835868965f2672" providerId="LiveId" clId="{D2084CD1-FEB7-4FB3-8B5D-C0E6F8C2DDBE}" dt="2023-09-24T19:12:47.676" v="33" actId="20577"/>
          <ac:spMkLst>
            <pc:docMk/>
            <pc:sldMk cId="527546114" sldId="261"/>
            <ac:spMk id="3" creationId="{D88B3E13-0741-419F-899F-6269E4A3C5D2}"/>
          </ac:spMkLst>
        </pc:spChg>
      </pc:sldChg>
      <pc:sldChg chg="modSp mod">
        <pc:chgData name="Artemis Javanshir" userId="59835868965f2672" providerId="LiveId" clId="{D2084CD1-FEB7-4FB3-8B5D-C0E6F8C2DDBE}" dt="2023-09-24T19:12:59.982" v="37" actId="20577"/>
        <pc:sldMkLst>
          <pc:docMk/>
          <pc:sldMk cId="329470179" sldId="262"/>
        </pc:sldMkLst>
        <pc:spChg chg="mod">
          <ac:chgData name="Artemis Javanshir" userId="59835868965f2672" providerId="LiveId" clId="{D2084CD1-FEB7-4FB3-8B5D-C0E6F8C2DDBE}" dt="2023-09-24T19:12:59.982" v="37" actId="20577"/>
          <ac:spMkLst>
            <pc:docMk/>
            <pc:sldMk cId="329470179" sldId="262"/>
            <ac:spMk id="2" creationId="{6DAADFA8-1760-4E89-9E62-5244358E0051}"/>
          </ac:spMkLst>
        </pc:spChg>
      </pc:sldChg>
      <pc:sldChg chg="modSp mod">
        <pc:chgData name="Artemis Javanshir" userId="59835868965f2672" providerId="LiveId" clId="{D2084CD1-FEB7-4FB3-8B5D-C0E6F8C2DDBE}" dt="2023-09-24T19:12:20.958" v="31" actId="20577"/>
        <pc:sldMkLst>
          <pc:docMk/>
          <pc:sldMk cId="758627632" sldId="263"/>
        </pc:sldMkLst>
        <pc:spChg chg="mod">
          <ac:chgData name="Artemis Javanshir" userId="59835868965f2672" providerId="LiveId" clId="{D2084CD1-FEB7-4FB3-8B5D-C0E6F8C2DDBE}" dt="2023-09-24T19:12:20.958" v="31" actId="20577"/>
          <ac:spMkLst>
            <pc:docMk/>
            <pc:sldMk cId="758627632" sldId="263"/>
            <ac:spMk id="3" creationId="{1363BCBA-D461-435C-B92B-7ECF57DB5751}"/>
          </ac:spMkLst>
        </pc:spChg>
      </pc:sldChg>
      <pc:sldChg chg="modSp mod">
        <pc:chgData name="Artemis Javanshir" userId="59835868965f2672" providerId="LiveId" clId="{D2084CD1-FEB7-4FB3-8B5D-C0E6F8C2DDBE}" dt="2023-09-24T19:14:08.397" v="49" actId="20577"/>
        <pc:sldMkLst>
          <pc:docMk/>
          <pc:sldMk cId="3328866013" sldId="266"/>
        </pc:sldMkLst>
        <pc:spChg chg="mod">
          <ac:chgData name="Artemis Javanshir" userId="59835868965f2672" providerId="LiveId" clId="{D2084CD1-FEB7-4FB3-8B5D-C0E6F8C2DDBE}" dt="2023-09-24T19:14:08.397" v="49" actId="20577"/>
          <ac:spMkLst>
            <pc:docMk/>
            <pc:sldMk cId="3328866013" sldId="266"/>
            <ac:spMk id="3" creationId="{2F126E5A-F0E7-45BE-A795-8CC8BFE5B280}"/>
          </ac:spMkLst>
        </pc:spChg>
      </pc:sldChg>
      <pc:sldChg chg="modSp mod">
        <pc:chgData name="Artemis Javanshir" userId="59835868965f2672" providerId="LiveId" clId="{D2084CD1-FEB7-4FB3-8B5D-C0E6F8C2DDBE}" dt="2023-09-24T19:14:21.442" v="51" actId="20577"/>
        <pc:sldMkLst>
          <pc:docMk/>
          <pc:sldMk cId="705344598" sldId="267"/>
        </pc:sldMkLst>
        <pc:spChg chg="mod">
          <ac:chgData name="Artemis Javanshir" userId="59835868965f2672" providerId="LiveId" clId="{D2084CD1-FEB7-4FB3-8B5D-C0E6F8C2DDBE}" dt="2023-09-24T19:14:21.442" v="51" actId="20577"/>
          <ac:spMkLst>
            <pc:docMk/>
            <pc:sldMk cId="705344598" sldId="267"/>
            <ac:spMk id="3" creationId="{6D742DB6-AB73-4430-8FB9-1BC436DB72D3}"/>
          </ac:spMkLst>
        </pc:spChg>
      </pc:sldChg>
      <pc:sldChg chg="modSp mod">
        <pc:chgData name="Artemis Javanshir" userId="59835868965f2672" providerId="LiveId" clId="{D2084CD1-FEB7-4FB3-8B5D-C0E6F8C2DDBE}" dt="2023-09-24T19:13:13.693" v="38" actId="20577"/>
        <pc:sldMkLst>
          <pc:docMk/>
          <pc:sldMk cId="2155359307" sldId="269"/>
        </pc:sldMkLst>
        <pc:spChg chg="mod">
          <ac:chgData name="Artemis Javanshir" userId="59835868965f2672" providerId="LiveId" clId="{D2084CD1-FEB7-4FB3-8B5D-C0E6F8C2DDBE}" dt="2023-09-24T19:13:13.693" v="38" actId="20577"/>
          <ac:spMkLst>
            <pc:docMk/>
            <pc:sldMk cId="2155359307" sldId="269"/>
            <ac:spMk id="3" creationId="{260443FD-F4C3-4499-84F4-AE10B9C4F6E0}"/>
          </ac:spMkLst>
        </pc:spChg>
      </pc:sldChg>
      <pc:sldChg chg="modSp mod">
        <pc:chgData name="Artemis Javanshir" userId="59835868965f2672" providerId="LiveId" clId="{D2084CD1-FEB7-4FB3-8B5D-C0E6F8C2DDBE}" dt="2023-09-24T19:13:55.037" v="46" actId="20577"/>
        <pc:sldMkLst>
          <pc:docMk/>
          <pc:sldMk cId="3269540243" sldId="270"/>
        </pc:sldMkLst>
        <pc:spChg chg="mod">
          <ac:chgData name="Artemis Javanshir" userId="59835868965f2672" providerId="LiveId" clId="{D2084CD1-FEB7-4FB3-8B5D-C0E6F8C2DDBE}" dt="2023-09-24T19:13:55.037" v="46" actId="20577"/>
          <ac:spMkLst>
            <pc:docMk/>
            <pc:sldMk cId="3269540243" sldId="270"/>
            <ac:spMk id="584" creationId="{0A6CA306-FA33-4AB3-AE06-F7AFBF246C8E}"/>
          </ac:spMkLst>
        </pc:spChg>
      </pc:sldChg>
      <pc:sldChg chg="modSp mod">
        <pc:chgData name="Artemis Javanshir" userId="59835868965f2672" providerId="LiveId" clId="{D2084CD1-FEB7-4FB3-8B5D-C0E6F8C2DDBE}" dt="2023-09-24T19:14:30.068" v="53" actId="20577"/>
        <pc:sldMkLst>
          <pc:docMk/>
          <pc:sldMk cId="336388318" sldId="271"/>
        </pc:sldMkLst>
        <pc:spChg chg="mod">
          <ac:chgData name="Artemis Javanshir" userId="59835868965f2672" providerId="LiveId" clId="{D2084CD1-FEB7-4FB3-8B5D-C0E6F8C2DDBE}" dt="2023-09-24T19:14:30.068" v="53" actId="20577"/>
          <ac:spMkLst>
            <pc:docMk/>
            <pc:sldMk cId="336388318" sldId="271"/>
            <ac:spMk id="3" creationId="{C61B8371-E10A-4A69-A30E-29C5FF9E3FC0}"/>
          </ac:spMkLst>
        </pc:spChg>
      </pc:sldChg>
      <pc:sldChg chg="del">
        <pc:chgData name="Artemis Javanshir" userId="59835868965f2672" providerId="LiveId" clId="{D2084CD1-FEB7-4FB3-8B5D-C0E6F8C2DDBE}" dt="2023-09-24T05:39:58.599" v="0" actId="2696"/>
        <pc:sldMkLst>
          <pc:docMk/>
          <pc:sldMk cId="3614164122" sldId="273"/>
        </pc:sldMkLst>
      </pc:sldChg>
    </pc:docChg>
  </pc:docChgLst>
  <pc:docChgLst>
    <pc:chgData name="Artemis Javanshir" userId="59835868965f2672" providerId="LiveId" clId="{7C5705D9-1030-457F-844E-2839988304E3}"/>
    <pc:docChg chg="modSld">
      <pc:chgData name="Artemis Javanshir" userId="59835868965f2672" providerId="LiveId" clId="{7C5705D9-1030-457F-844E-2839988304E3}" dt="2023-12-10T08:31:36.075" v="164" actId="20577"/>
      <pc:docMkLst>
        <pc:docMk/>
      </pc:docMkLst>
      <pc:sldChg chg="addSp modSp mod modAnim">
        <pc:chgData name="Artemis Javanshir" userId="59835868965f2672" providerId="LiveId" clId="{7C5705D9-1030-457F-844E-2839988304E3}" dt="2023-12-10T08:31:36.075" v="164" actId="20577"/>
        <pc:sldMkLst>
          <pc:docMk/>
          <pc:sldMk cId="3625149589" sldId="256"/>
        </pc:sldMkLst>
        <pc:spChg chg="mod">
          <ac:chgData name="Artemis Javanshir" userId="59835868965f2672" providerId="LiveId" clId="{7C5705D9-1030-457F-844E-2839988304E3}" dt="2023-12-10T08:31:36.075" v="164" actId="20577"/>
          <ac:spMkLst>
            <pc:docMk/>
            <pc:sldMk cId="3625149589" sldId="256"/>
            <ac:spMk id="3" creationId="{A6C0CDC1-3FD2-4D07-B124-D44F335BA4AA}"/>
          </ac:spMkLst>
        </pc:spChg>
        <pc:picChg chg="add mod">
          <ac:chgData name="Artemis Javanshir" userId="59835868965f2672" providerId="LiveId" clId="{7C5705D9-1030-457F-844E-2839988304E3}" dt="2023-12-10T08:24:55.400" v="1" actId="1076"/>
          <ac:picMkLst>
            <pc:docMk/>
            <pc:sldMk cId="3625149589" sldId="256"/>
            <ac:picMk id="6" creationId="{C21895DC-4C47-500B-6230-37E7BB47349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E62FA-4EBA-4588-923C-ED44A9690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96434-9BA8-418E-8222-7290A7662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4AF7F-A8E2-4894-AFE8-6B10320C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C5B2B-B245-488D-8060-96D124BBD26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A1B16-CFB5-4C59-82FE-5405D6DD3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8B42C-1874-444C-A362-36947983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712-E66C-4C01-BC6F-CC511B49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1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56DA5-B333-4386-BCB7-709CBFF2F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2838A-D727-4974-BF7F-50D0A6953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70AE-5957-4CF4-B536-B04FFB695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C5B2B-B245-488D-8060-96D124BBD26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DDEB2-4139-4137-A474-C4FC7500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970F5-A276-49C7-B8DE-0999D3DB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712-E66C-4C01-BC6F-CC511B49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53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6C077-AFDE-499B-805D-4218802F53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DBBF9-FA3F-41C7-9D8E-3A3E151F4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C18B2-9265-4B98-9DCB-F1E5171A0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C5B2B-B245-488D-8060-96D124BBD26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2F2FE-7282-4F98-B7E0-6AA458B04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3FB38-B582-4B4D-BF1E-CA3FB578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712-E66C-4C01-BC6F-CC511B49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1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6579F-3EBC-4648-BE4D-A0890903B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EFC5A-D781-4464-A5CE-DDCA52753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E7D8A-6DBB-48DE-B6DC-1DB17276B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C5B2B-B245-488D-8060-96D124BBD26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9D8CE-A172-4640-BAB0-E0E6C63DF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869AD-3524-44E9-8B34-AC2BC7EE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712-E66C-4C01-BC6F-CC511B49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4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A1C-783E-44E0-8F27-E04FBF09D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A6074-FCAF-428F-8030-2965FE51E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4C431-6C11-450D-ADCB-754614925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C5B2B-B245-488D-8060-96D124BBD26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C44AD-658E-4A37-A0DE-41E8748E2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4BB0-0CA2-49D9-B053-6B6A0408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712-E66C-4C01-BC6F-CC511B49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3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CD09A-B442-49A1-9FB2-EBF9B25A1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39D4F-ACCC-4AFF-9B79-DDEBD80DC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7A407-BF44-4111-B01E-C0EC42D3A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1647A-092E-4426-B703-76A5D41D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C5B2B-B245-488D-8060-96D124BBD26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32094-25E2-4126-B2CB-6DF97D858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BCDED-FCA8-4092-9463-EA66A5E83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712-E66C-4C01-BC6F-CC511B49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3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84BE6-EB97-40AA-8596-24F0EC94F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DBF66-A5F5-44A3-8B6E-7E931B9F7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37A33-577E-4AD3-9E9B-A921BA11A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FD77DB-BEFD-4AED-923A-06332C1910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0BF939-410E-4438-88B3-E9420E645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B8A66E-2216-4634-B8C5-52B3F739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C5B2B-B245-488D-8060-96D124BBD26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62FA8E-CD0D-4637-B27E-3B0783461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2F44B9-BA5A-4661-8616-32D1BFF1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712-E66C-4C01-BC6F-CC511B49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80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2EF6E-321F-4AE9-9398-833AFA64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8F2CFA-0C4D-4C2A-9FBA-B9226FC8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C5B2B-B245-488D-8060-96D124BBD26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4EDD9-04D5-48DB-978D-73D9A765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3C685-C6B0-4697-B499-F3789724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712-E66C-4C01-BC6F-CC511B49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6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27020F-A856-4F03-9756-F28E0BA22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C5B2B-B245-488D-8060-96D124BBD26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1FECDD-CDB7-4106-BDF1-853CD916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FDB57-4E82-40BC-8803-6B46BEAC9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712-E66C-4C01-BC6F-CC511B49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0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6FA38-88C3-4578-BA00-752BE3825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C3697-4606-4E5A-9452-E6438A006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65C92-CD07-420C-B7DC-9BF487E39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C7C9C-3B7B-4461-A59E-C35FD78C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C5B2B-B245-488D-8060-96D124BBD26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7E81F-69B1-481E-B34F-65583B6E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1682C-7F85-4D22-912A-F91EBE8E7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712-E66C-4C01-BC6F-CC511B49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4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AFE4-1DDC-4CE1-AB59-39DF5ABB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8771DD-AD5A-4DD7-8180-159F8EF42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62C12-62C6-40B7-8AF9-9E2C52E76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555E2-264E-4F64-A4BC-E7DF84509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C5B2B-B245-488D-8060-96D124BBD26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D1B81-61A9-479A-B3CC-308CB3BA7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66ABA-DE22-49DD-AC9B-F96EFF84B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712-E66C-4C01-BC6F-CC511B49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6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8A2A5E-CBA3-4E8E-A103-8E4878A9B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0949D-8E10-440A-BA2B-F4B46502B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883D5-9FCF-4375-9959-99D1488F7A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C5B2B-B245-488D-8060-96D124BBD262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0E2E1-833E-4E52-9835-46959268D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7170B-F146-4813-AC31-BB13229AC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05712-E66C-4C01-BC6F-CC511B49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0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uw8hxrFBH8" TargetMode="External"/><Relationship Id="rId2" Type="http://schemas.openxmlformats.org/officeDocument/2006/relationships/hyperlink" Target="https://www.youtube.com/watch?v=EBGb40yh4S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QRFiEcmbRvk" TargetMode="External"/><Relationship Id="rId4" Type="http://schemas.openxmlformats.org/officeDocument/2006/relationships/hyperlink" Target="https://www.youtube.com/watch?v=brNsbGATuio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ordaden.blogfa.com/post/919" TargetMode="External"/><Relationship Id="rId2" Type="http://schemas.openxmlformats.org/officeDocument/2006/relationships/hyperlink" Target="https://zoroastrians.net/2017/09/21/15-prominent-parsi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vesta.org/zcomet.html" TargetMode="External"/><Relationship Id="rId4" Type="http://schemas.openxmlformats.org/officeDocument/2006/relationships/hyperlink" Target="https://www.one.org/us/person/bon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1D574-8E6A-4F9F-A466-33BCC9F53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24F3F7-824D-4085-9DD6-578CF2DF4D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Saoshyant and Frashokereti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C0CDC1-3FD2-4D07-B124-D44F335BA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1895DC-4C47-500B-6230-37E7BB473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842" y="4924364"/>
            <a:ext cx="762066" cy="14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49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DDC0F-BED5-4966-86EC-F487DA084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>
            <a:normAutofit/>
          </a:bodyPr>
          <a:lstStyle/>
          <a:p>
            <a:r>
              <a:rPr lang="en-US" dirty="0" err="1"/>
              <a:t>Zarathushtra</a:t>
            </a:r>
            <a:r>
              <a:rPr lang="en-US" dirty="0"/>
              <a:t> </a:t>
            </a:r>
            <a:r>
              <a:rPr lang="en-US" dirty="0" err="1"/>
              <a:t>Spitman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443FD-F4C3-4499-84F4-AE10B9C4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2576"/>
            <a:ext cx="6254496" cy="3858768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Lived about 3500-3700 years ago.</a:t>
            </a:r>
          </a:p>
          <a:p>
            <a:r>
              <a:rPr lang="en-US" sz="2200" dirty="0"/>
              <a:t>Introduced and taught a doctrine that is based on living a productive, truthful, prosperous life in harmony with other living beings.</a:t>
            </a:r>
          </a:p>
          <a:p>
            <a:r>
              <a:rPr lang="en-US" sz="2200" dirty="0"/>
              <a:t>His message spread wide and was the moto for three Persian Empires spanning over 2000 years.</a:t>
            </a:r>
          </a:p>
          <a:p>
            <a:r>
              <a:rPr lang="en-US" sz="2200" dirty="0"/>
              <a:t>His teachings influenced the Greek and European philosophy and is still influencing people’s way of life today.</a:t>
            </a:r>
          </a:p>
          <a:p>
            <a:r>
              <a:rPr lang="en-US" sz="2200" dirty="0">
                <a:solidFill>
                  <a:srgbClr val="FFFF00"/>
                </a:solidFill>
              </a:rPr>
              <a:t>Was he a Saoshyant? Why? Which part of his actions makes him a Saoshyant?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DC978-1701-4385-82CA-2B1D7F23F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49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59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7F08D-353A-4262-9703-B3128E434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" t="2807" r="30943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8" name="Rectangle 2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B0EFE-3466-42D7-80F1-3D4F5FB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b="1" i="0">
                <a:effectLst/>
                <a:latin typeface="Droid Sans"/>
              </a:rPr>
              <a:t>Soli Sorabjee</a:t>
            </a:r>
            <a:endParaRPr lang="en-US" sz="2800"/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26E5A-F0E7-45BE-A795-8CC8BFE5B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214761" cy="3650602"/>
          </a:xfrm>
        </p:spPr>
        <p:txBody>
          <a:bodyPr anchor="t">
            <a:normAutofit/>
          </a:bodyPr>
          <a:lstStyle/>
          <a:p>
            <a:r>
              <a:rPr lang="en-US" sz="2000" dirty="0"/>
              <a:t>1953 became a lawyer.</a:t>
            </a:r>
          </a:p>
          <a:p>
            <a:r>
              <a:rPr lang="en-US" sz="2000" dirty="0"/>
              <a:t>1971 Senior Supreme Court Lawyer.</a:t>
            </a:r>
          </a:p>
          <a:p>
            <a:r>
              <a:rPr lang="en-US" sz="2000" dirty="0"/>
              <a:t>1977-1980 Solicitor General of India.</a:t>
            </a:r>
          </a:p>
          <a:p>
            <a:r>
              <a:rPr lang="en-US" sz="2000" b="0" i="0" dirty="0">
                <a:effectLst/>
                <a:latin typeface="Droid Sans"/>
              </a:rPr>
              <a:t>Chairman of Transparency International and </a:t>
            </a:r>
            <a:r>
              <a:rPr lang="en-US" sz="2000" dirty="0">
                <a:latin typeface="Droid Sans"/>
              </a:rPr>
              <a:t>C</a:t>
            </a:r>
            <a:r>
              <a:rPr lang="en-US" sz="2000" b="0" i="0" dirty="0">
                <a:effectLst/>
                <a:latin typeface="Droid Sans"/>
              </a:rPr>
              <a:t>onvenor of the Minority Rights Group.</a:t>
            </a:r>
          </a:p>
          <a:p>
            <a:r>
              <a:rPr lang="en-US" sz="2000" dirty="0">
                <a:latin typeface="Droid Sans"/>
              </a:rPr>
              <a:t>S</a:t>
            </a:r>
            <a:r>
              <a:rPr lang="en-US" sz="2000" b="0" i="0" dirty="0">
                <a:effectLst/>
                <a:latin typeface="Droid Sans"/>
              </a:rPr>
              <a:t>trong proponent of civil liberties and protection of human rights.</a:t>
            </a:r>
          </a:p>
          <a:p>
            <a:r>
              <a:rPr lang="en-US" sz="2000" dirty="0">
                <a:solidFill>
                  <a:srgbClr val="FFFF00"/>
                </a:solidFill>
                <a:latin typeface="Droid Sans"/>
              </a:rPr>
              <a:t>Was he a Saoshyant? Why?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66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Rectangle 21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1" name="Oval 216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98104"/>
            <a:ext cx="4288094" cy="428809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726B64-8294-4D45-BFFA-2A437F030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866" y="941355"/>
            <a:ext cx="1894801" cy="2601592"/>
          </a:xfrm>
          <a:prstGeom prst="rect">
            <a:avLst/>
          </a:prstGeom>
        </p:spPr>
      </p:pic>
      <p:grpSp>
        <p:nvGrpSpPr>
          <p:cNvPr id="219" name="Group 218">
            <a:extLst>
              <a:ext uri="{FF2B5EF4-FFF2-40B4-BE49-F238E27FC236}">
                <a16:creationId xmlns:a16="http://schemas.microsoft.com/office/drawing/2014/main" id="{C4751043-2EE3-4222-9979-8E61D93DA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1848" y="2813300"/>
            <a:ext cx="3757487" cy="3757487"/>
            <a:chOff x="1881974" y="1174396"/>
            <a:chExt cx="5290997" cy="5290997"/>
          </a:xfrm>
        </p:grpSpPr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03FD8213-DB67-4E29-9615-984DB599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Oval 220">
              <a:extLst>
                <a:ext uri="{FF2B5EF4-FFF2-40B4-BE49-F238E27FC236}">
                  <a16:creationId xmlns:a16="http://schemas.microsoft.com/office/drawing/2014/main" id="{84EDB257-28CF-422F-AE6A-B99E3FE811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23" name="Oval 222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350" y="2762501"/>
            <a:ext cx="3744592" cy="3744592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937FA-F335-4DDE-9F5F-51826DDDC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591" y="3404608"/>
            <a:ext cx="3520789" cy="2666087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Farangis Shahrokh</a:t>
            </a:r>
          </a:p>
        </p:txBody>
      </p:sp>
      <p:grpSp>
        <p:nvGrpSpPr>
          <p:cNvPr id="424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9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239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240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241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242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243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244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245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246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247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248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249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250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251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252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253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254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255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256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257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258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259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260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261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262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263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264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265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266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267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268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269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270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271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272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273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274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275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276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277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278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279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280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281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282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283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284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285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286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287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288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289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290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291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292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293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294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295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296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297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298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299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300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301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302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303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304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305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306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307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308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309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310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311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312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313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314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315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316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317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318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319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320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321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322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323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324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325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326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327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328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329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330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331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332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333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334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335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336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337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338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339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340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341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: Shape 342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343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344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345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346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347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348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349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350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351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352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353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354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355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356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357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358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359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360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361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362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363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364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365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366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367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368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: Shape 369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370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371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372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373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374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375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376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377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378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379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380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381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382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383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384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385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386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387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: Shape 388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: Shape 389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: Shape 390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: Shape 391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: Shape 392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: Shape 393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: Shape 394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: Shape 395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: Shape 396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: Shape 397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84" name="Content Placeholder 2">
            <a:extLst>
              <a:ext uri="{FF2B5EF4-FFF2-40B4-BE49-F238E27FC236}">
                <a16:creationId xmlns:a16="http://schemas.microsoft.com/office/drawing/2014/main" id="{0A6CA306-FA33-4AB3-AE06-F7AFBF246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5"/>
            <a:ext cx="4974771" cy="4704585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Born in 1916 in Iran.</a:t>
            </a:r>
          </a:p>
          <a:p>
            <a:r>
              <a:rPr lang="en-US" sz="1800" dirty="0">
                <a:solidFill>
                  <a:schemeClr val="bg1"/>
                </a:solidFill>
              </a:rPr>
              <a:t>One of the founders of Anjuman of Ancient Iranian Culture.</a:t>
            </a:r>
          </a:p>
          <a:p>
            <a:r>
              <a:rPr lang="en-US" sz="1800" dirty="0">
                <a:solidFill>
                  <a:schemeClr val="bg1"/>
                </a:solidFill>
              </a:rPr>
              <a:t>Improved the living conditions of women in prisons (Iran).</a:t>
            </a:r>
          </a:p>
          <a:p>
            <a:r>
              <a:rPr lang="en-US" sz="1800" dirty="0">
                <a:solidFill>
                  <a:schemeClr val="bg1"/>
                </a:solidFill>
              </a:rPr>
              <a:t>Improved the living conditions and resources of orphanages (Iran).</a:t>
            </a:r>
          </a:p>
          <a:p>
            <a:r>
              <a:rPr lang="en-US" sz="1800" dirty="0">
                <a:solidFill>
                  <a:schemeClr val="bg1"/>
                </a:solidFill>
              </a:rPr>
              <a:t>Executive Director of Iranian Handicraft Organization. </a:t>
            </a:r>
          </a:p>
          <a:p>
            <a:r>
              <a:rPr lang="en-US" sz="1800" dirty="0">
                <a:solidFill>
                  <a:schemeClr val="bg1"/>
                </a:solidFill>
              </a:rPr>
              <a:t>Founder of </a:t>
            </a:r>
            <a:r>
              <a:rPr lang="en-US" sz="1800" dirty="0" err="1">
                <a:solidFill>
                  <a:schemeClr val="bg1"/>
                </a:solidFill>
              </a:rPr>
              <a:t>Yeganegi-Kaykhosrow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Shahrokh</a:t>
            </a:r>
            <a:r>
              <a:rPr lang="en-US" sz="1800" dirty="0">
                <a:solidFill>
                  <a:schemeClr val="bg1"/>
                </a:solidFill>
              </a:rPr>
              <a:t> Library.</a:t>
            </a:r>
          </a:p>
          <a:p>
            <a:r>
              <a:rPr lang="en-US" sz="1800" dirty="0">
                <a:solidFill>
                  <a:schemeClr val="bg1"/>
                </a:solidFill>
              </a:rPr>
              <a:t>One of the founders of California Zoroastrian Center.</a:t>
            </a:r>
          </a:p>
          <a:p>
            <a:r>
              <a:rPr lang="en-US" sz="1800" dirty="0">
                <a:solidFill>
                  <a:srgbClr val="FFFF00"/>
                </a:solidFill>
              </a:rPr>
              <a:t>Is she a Saoshyant? Why?</a:t>
            </a:r>
          </a:p>
        </p:txBody>
      </p:sp>
    </p:spTree>
    <p:extLst>
      <p:ext uri="{BB962C8B-B14F-4D97-AF65-F5344CB8AC3E}">
        <p14:creationId xmlns:p14="http://schemas.microsoft.com/office/powerpoint/2010/main" val="3269540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50B2C-4F0A-409D-8996-264D7189F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b="1" i="0" err="1">
                <a:effectLst/>
                <a:latin typeface="Droid Sans"/>
              </a:rPr>
              <a:t>Nanabhoy</a:t>
            </a:r>
            <a:r>
              <a:rPr lang="en-US" b="1" i="0">
                <a:effectLst/>
                <a:latin typeface="Droid Sans"/>
              </a:rPr>
              <a:t> </a:t>
            </a:r>
            <a:r>
              <a:rPr lang="en-US" b="1" i="0" err="1">
                <a:effectLst/>
                <a:latin typeface="Droid Sans"/>
              </a:rPr>
              <a:t>Palkhiwala</a:t>
            </a: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E810E-4A2E-4BC2-B9AD-CABE4D6DB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8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42DB6-AB73-4430-8FB9-1BC436DB7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329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1800" dirty="0"/>
              <a:t>1946- Passed the bar and became a lawyer.</a:t>
            </a:r>
          </a:p>
          <a:p>
            <a:r>
              <a:rPr lang="en-US" sz="1800" b="0" i="0" dirty="0">
                <a:effectLst/>
                <a:latin typeface="Droid Sans"/>
              </a:rPr>
              <a:t>Along with Sir Jamshedji </a:t>
            </a:r>
            <a:r>
              <a:rPr lang="en-US" sz="1800" b="0" i="0" dirty="0" err="1">
                <a:effectLst/>
                <a:latin typeface="Droid Sans"/>
              </a:rPr>
              <a:t>Behramji</a:t>
            </a:r>
            <a:r>
              <a:rPr lang="en-US" sz="1800" b="0" i="0" dirty="0">
                <a:effectLst/>
                <a:latin typeface="Droid Sans"/>
              </a:rPr>
              <a:t> Kanga, he wrote </a:t>
            </a:r>
            <a:r>
              <a:rPr lang="en-US" sz="1800" b="0" i="1" dirty="0">
                <a:effectLst/>
                <a:latin typeface="Droid Sans"/>
              </a:rPr>
              <a:t>The Law and Practice of Income Tax</a:t>
            </a:r>
            <a:r>
              <a:rPr lang="en-US" sz="1800" b="0" i="0" dirty="0">
                <a:effectLst/>
                <a:latin typeface="Droid Sans"/>
              </a:rPr>
              <a:t>, which is still considered an authoritative work in commercial and tax law.</a:t>
            </a:r>
          </a:p>
          <a:p>
            <a:r>
              <a:rPr lang="en-US" sz="1800" b="0" i="0" dirty="0">
                <a:effectLst/>
                <a:latin typeface="Droid Sans"/>
              </a:rPr>
              <a:t>one of the most ardent defenders of the rights of freedom of expression and freedom of the press.</a:t>
            </a:r>
          </a:p>
          <a:p>
            <a:r>
              <a:rPr lang="en-US" sz="1800" dirty="0">
                <a:solidFill>
                  <a:srgbClr val="FFFF00"/>
                </a:solidFill>
                <a:latin typeface="Droid Sans"/>
              </a:rPr>
              <a:t>Is he a Saoshyant? Why?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44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8510E-9E73-45CB-B13B-994E3AB4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Bono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B8371-E10A-4A69-A30E-29C5FF9E3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9527"/>
            <a:ext cx="6254496" cy="4421817"/>
          </a:xfrm>
        </p:spPr>
        <p:txBody>
          <a:bodyPr>
            <a:noAutofit/>
          </a:bodyPr>
          <a:lstStyle/>
          <a:p>
            <a:r>
              <a:rPr lang="en-US" sz="2000" dirty="0"/>
              <a:t>Born Paul David Hewson in 1960 in </a:t>
            </a:r>
            <a:r>
              <a:rPr lang="en-US" sz="2000" dirty="0" err="1"/>
              <a:t>Irland</a:t>
            </a:r>
            <a:r>
              <a:rPr lang="en-US" sz="2000" dirty="0"/>
              <a:t>.</a:t>
            </a:r>
          </a:p>
          <a:p>
            <a:r>
              <a:rPr lang="en-US" sz="2000" b="0" i="0" dirty="0">
                <a:effectLst/>
                <a:latin typeface="Colfax"/>
              </a:rPr>
              <a:t>Activist in the fight against AIDS and extreme poverty in Africa.</a:t>
            </a:r>
          </a:p>
          <a:p>
            <a:r>
              <a:rPr lang="en-US" sz="2000" dirty="0">
                <a:latin typeface="Colfax"/>
              </a:rPr>
              <a:t>Founder of organizations ONE and RED</a:t>
            </a:r>
          </a:p>
          <a:p>
            <a:pPr lvl="1"/>
            <a:r>
              <a:rPr lang="en-US" sz="2000" dirty="0">
                <a:latin typeface="Colfax"/>
              </a:rPr>
              <a:t>ONE: has lobbied to ensure government funds, policies and programs that have helped tens of millions of lives over the past 10 years.</a:t>
            </a:r>
          </a:p>
          <a:p>
            <a:pPr lvl="1"/>
            <a:r>
              <a:rPr lang="en-US" sz="2000" dirty="0">
                <a:latin typeface="Colfax"/>
              </a:rPr>
              <a:t>RED: Partners with iconic brands </a:t>
            </a:r>
            <a:r>
              <a:rPr lang="en-US" sz="2000" b="0" i="0" dirty="0">
                <a:effectLst/>
                <a:latin typeface="Colfax"/>
              </a:rPr>
              <a:t>to raise public awareness about and corporate contributions for the AIDS crisis. To date, (RED) has generated more than $650 million for AIDS treatment and prevention in Africa through the Global Fund to Fight AIDS, TB and Malaria.</a:t>
            </a:r>
          </a:p>
          <a:p>
            <a:r>
              <a:rPr lang="en-US" sz="2000" dirty="0">
                <a:solidFill>
                  <a:srgbClr val="FFFF00"/>
                </a:solidFill>
                <a:latin typeface="Colfax"/>
              </a:rPr>
              <a:t>Is Bono a Saoshyant? Why?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D888A3-F111-4EB5-BBC8-0E939D303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73" r="19673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8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BBCC9-0424-4034-BAF4-512E603EA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Who is a Saoshyant?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6F74C-AF9A-4AB8-BA41-EAA88C963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26" b="299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9E2ED-F567-4E97-A54D-6F1A1F955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What do the people we just talked about have in common?</a:t>
            </a:r>
          </a:p>
          <a:p>
            <a:r>
              <a:rPr lang="en-US" sz="2000" dirty="0"/>
              <a:t>Can anyone be a Saoshyant?  How?</a:t>
            </a:r>
          </a:p>
          <a:p>
            <a:r>
              <a:rPr lang="en-US" sz="2000" dirty="0"/>
              <a:t>Write a summary of the characteristics of a Saoshyant and share.</a:t>
            </a:r>
          </a:p>
          <a:p>
            <a:r>
              <a:rPr lang="en-US" sz="2000" dirty="0"/>
              <a:t>How do these characteristics relate to </a:t>
            </a:r>
            <a:r>
              <a:rPr lang="en-US" sz="2000" dirty="0" err="1"/>
              <a:t>Frashokereti</a:t>
            </a:r>
            <a:r>
              <a:rPr lang="en-US" sz="2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0702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855F2-4AAF-4EC8-9036-9FB38727A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YouTube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7A9BE-9955-4847-9DBA-FE00A5017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Danzel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Washington</a:t>
            </a:r>
          </a:p>
          <a:p>
            <a:pPr lvl="1"/>
            <a:r>
              <a:rPr lang="en-US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https://www.youtube.com/watch?v=EBGb40yh4SY</a:t>
            </a:r>
            <a:endParaRPr lang="en-US" dirty="0"/>
          </a:p>
          <a:p>
            <a:r>
              <a:rPr lang="en-US" dirty="0"/>
              <a:t>Steve Jobs</a:t>
            </a:r>
          </a:p>
          <a:p>
            <a:pPr lvl="1"/>
            <a:r>
              <a:rPr lang="en-US" dirty="0">
                <a:hlinkClick r:id="rId3"/>
              </a:rPr>
              <a:t>https://www.youtube.com/watch?v=Tuw8hxrFBH8</a:t>
            </a:r>
            <a:endParaRPr lang="en-US" dirty="0"/>
          </a:p>
          <a:p>
            <a:r>
              <a:rPr lang="en-US" dirty="0"/>
              <a:t>Parsi story</a:t>
            </a:r>
          </a:p>
          <a:p>
            <a:pPr lvl="1"/>
            <a:r>
              <a:rPr lang="en-US" dirty="0">
                <a:hlinkClick r:id="rId4"/>
              </a:rPr>
              <a:t>https://www.youtube.com/watch?v=brNsbGATuio</a:t>
            </a:r>
            <a:endParaRPr lang="en-US" dirty="0"/>
          </a:p>
          <a:p>
            <a:r>
              <a:rPr lang="en-US" dirty="0"/>
              <a:t>Bono</a:t>
            </a:r>
          </a:p>
          <a:p>
            <a:pPr lvl="1"/>
            <a:r>
              <a:rPr lang="en-US">
                <a:hlinkClick r:id="rId5"/>
              </a:rPr>
              <a:t>https://www.youtube.com/watch?v=QRFiEcmbRvk</a:t>
            </a:r>
            <a:endParaRPr lang="en-US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264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8654-03AF-4386-9739-81373089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F377E-DA4D-4F9B-89DA-9960B3211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https://zoroastrians.net/2017/09/21/15-prominent-parsis/</a:t>
            </a:r>
            <a:endParaRPr lang="en-US" dirty="0"/>
          </a:p>
          <a:p>
            <a:r>
              <a:rPr lang="en-US" dirty="0">
                <a:hlinkClick r:id="rId3"/>
              </a:rPr>
              <a:t>http://www.amordaden.blogfa.com/post/919</a:t>
            </a:r>
            <a:endParaRPr lang="en-US" dirty="0"/>
          </a:p>
          <a:p>
            <a:r>
              <a:rPr lang="en-US" dirty="0">
                <a:hlinkClick r:id="rId4"/>
              </a:rPr>
              <a:t>https://www.one.org/us/person/bono/</a:t>
            </a:r>
            <a:endParaRPr lang="en-US" dirty="0"/>
          </a:p>
          <a:p>
            <a:r>
              <a:rPr lang="en-US" dirty="0"/>
              <a:t>Gathas Our Guide Dr. AA </a:t>
            </a:r>
            <a:r>
              <a:rPr lang="en-US" dirty="0" err="1"/>
              <a:t>Jafarey</a:t>
            </a:r>
            <a:endParaRPr lang="en-US" dirty="0"/>
          </a:p>
          <a:p>
            <a:r>
              <a:rPr lang="en-US" dirty="0"/>
              <a:t>The Gathas </a:t>
            </a:r>
            <a:r>
              <a:rPr lang="en-US" dirty="0" err="1"/>
              <a:t>Khosro</a:t>
            </a:r>
            <a:r>
              <a:rPr lang="en-US" dirty="0"/>
              <a:t> </a:t>
            </a:r>
            <a:r>
              <a:rPr lang="en-US" dirty="0" err="1"/>
              <a:t>Khazai</a:t>
            </a:r>
            <a:endParaRPr lang="en-US" dirty="0"/>
          </a:p>
          <a:p>
            <a:r>
              <a:rPr lang="en-US" dirty="0">
                <a:hlinkClick r:id="rId5"/>
              </a:rPr>
              <a:t>http://www.avesta.org/zcomet.html</a:t>
            </a:r>
            <a:endParaRPr lang="en-US" dirty="0"/>
          </a:p>
          <a:p>
            <a:r>
              <a:rPr lang="en-US" dirty="0"/>
              <a:t>www. Zoroastrian.org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038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38648-172E-4E46-B479-724B272CC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Saoshyant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4F4D3-618B-481E-B74C-6FCF68782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 err="1"/>
              <a:t>Avestan</a:t>
            </a:r>
            <a:r>
              <a:rPr lang="en-US" sz="2200" dirty="0"/>
              <a:t> term</a:t>
            </a:r>
          </a:p>
          <a:p>
            <a:r>
              <a:rPr lang="en-US" sz="2200" dirty="0"/>
              <a:t>Means “one who brings benefit”</a:t>
            </a:r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>
                <a:solidFill>
                  <a:srgbClr val="002060"/>
                </a:solidFill>
              </a:rPr>
              <a:t>What are some of the ways that one can bring benefit?</a:t>
            </a:r>
          </a:p>
          <a:p>
            <a:r>
              <a:rPr lang="en-US" sz="2200" dirty="0">
                <a:solidFill>
                  <a:srgbClr val="002060"/>
                </a:solidFill>
              </a:rPr>
              <a:t>How do we recognize a Saoshyant?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B236A-7AF8-412D-A574-53A61E667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1772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8AD74C-35A1-4D27-9150-354F040C4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11" r="1" b="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0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113A2-80B5-4A3D-A72A-F5D9976D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/>
              <a:t>Who is a Saoshyant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DD852-7E41-4679-A515-1FC442571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According to the Gathas, Saoshyant can be anyone who </a:t>
            </a:r>
          </a:p>
          <a:p>
            <a:pPr lvl="1"/>
            <a:r>
              <a:rPr lang="en-US" sz="1800" dirty="0"/>
              <a:t>follows Asha (Truth and Righteousness).</a:t>
            </a:r>
          </a:p>
          <a:p>
            <a:pPr lvl="1"/>
            <a:r>
              <a:rPr lang="en-US" sz="1800" dirty="0"/>
              <a:t>brings renovation, improvement, and benefit to the world.</a:t>
            </a:r>
          </a:p>
          <a:p>
            <a:r>
              <a:rPr lang="en-US" sz="2200" dirty="0">
                <a:solidFill>
                  <a:srgbClr val="00B0F0"/>
                </a:solidFill>
              </a:rPr>
              <a:t>Do you know anyone whom you think fits this criteria?</a:t>
            </a:r>
          </a:p>
        </p:txBody>
      </p:sp>
    </p:spTree>
    <p:extLst>
      <p:ext uri="{BB962C8B-B14F-4D97-AF65-F5344CB8AC3E}">
        <p14:creationId xmlns:p14="http://schemas.microsoft.com/office/powerpoint/2010/main" val="648124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2F4464-20F4-4987-82BD-3B2319FC2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78518-924B-41B6-892B-CCA59A45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100"/>
              <a:t>Saoshyant in the Gathas</a:t>
            </a:r>
            <a:br>
              <a:rPr lang="en-US" sz="3100"/>
            </a:br>
            <a:r>
              <a:rPr lang="en-US" sz="3100"/>
              <a:t>Song 8.3 (Yasna 43.3)</a:t>
            </a:r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1E8F9-6534-4C96-B098-67D74059B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256704"/>
            <a:ext cx="4593021" cy="33519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Much good shall belong to the one who shows others the path to happiness.</a:t>
            </a:r>
          </a:p>
          <a:p>
            <a:pPr marL="0" indent="0">
              <a:buNone/>
            </a:pPr>
            <a:r>
              <a:rPr lang="en-US" sz="2000" dirty="0"/>
              <a:t>This path is through living according to Asha (Truth and Righteousness).</a:t>
            </a:r>
          </a:p>
          <a:p>
            <a:pPr marL="0" indent="0">
              <a:buNone/>
            </a:pPr>
            <a:r>
              <a:rPr lang="en-US" sz="2000" dirty="0"/>
              <a:t>This person is like Ahura Mazda sincere, noble and progressive.</a:t>
            </a:r>
            <a:endParaRPr lang="en-US" sz="1300" dirty="0"/>
          </a:p>
          <a:p>
            <a:pPr marL="0" indent="0">
              <a:buNone/>
            </a:pPr>
            <a:r>
              <a:rPr lang="en-US" sz="1300" dirty="0">
                <a:solidFill>
                  <a:srgbClr val="002060"/>
                </a:solidFill>
              </a:rPr>
              <a:t>According to this song:</a:t>
            </a:r>
          </a:p>
          <a:p>
            <a:r>
              <a:rPr lang="en-US" sz="1300" dirty="0">
                <a:solidFill>
                  <a:srgbClr val="002060"/>
                </a:solidFill>
              </a:rPr>
              <a:t>What does a Saoshyant do?</a:t>
            </a:r>
          </a:p>
          <a:p>
            <a:r>
              <a:rPr lang="en-US" sz="1300" dirty="0">
                <a:solidFill>
                  <a:srgbClr val="002060"/>
                </a:solidFill>
              </a:rPr>
              <a:t>What status does a Saoshyant occupy?</a:t>
            </a:r>
          </a:p>
        </p:txBody>
      </p:sp>
    </p:spTree>
    <p:extLst>
      <p:ext uri="{BB962C8B-B14F-4D97-AF65-F5344CB8AC3E}">
        <p14:creationId xmlns:p14="http://schemas.microsoft.com/office/powerpoint/2010/main" val="1372243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6BCDB-8CA9-4280-9443-F715896A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784" y="396117"/>
            <a:ext cx="5217172" cy="1158857"/>
          </a:xfrm>
        </p:spPr>
        <p:txBody>
          <a:bodyPr anchor="b"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Saoshyant in the Gathas (con’t)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Song 13.11-13.12 (Yasna 48.11-48.12)</a:t>
            </a:r>
          </a:p>
        </p:txBody>
      </p:sp>
      <p:grpSp>
        <p:nvGrpSpPr>
          <p:cNvPr id="43" name="Graphic 38">
            <a:extLst>
              <a:ext uri="{FF2B5EF4-FFF2-40B4-BE49-F238E27FC236}">
                <a16:creationId xmlns:a16="http://schemas.microsoft.com/office/drawing/2014/main" id="{35C37387-FC74-4DFB-841A-B7688148C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583" y="79558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58" name="Freeform: Shape 36">
              <a:extLst>
                <a:ext uri="{FF2B5EF4-FFF2-40B4-BE49-F238E27FC236}">
                  <a16:creationId xmlns:a16="http://schemas.microsoft.com/office/drawing/2014/main" id="{42D8A01F-F541-4FE1-9384-7A5B686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37">
              <a:extLst>
                <a:ext uri="{FF2B5EF4-FFF2-40B4-BE49-F238E27FC236}">
                  <a16:creationId xmlns:a16="http://schemas.microsoft.com/office/drawing/2014/main" id="{7067F35E-69E0-4628-B498-7058AF51F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9FE21DE-050D-4E27-A007-AAE4EF842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3491269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Oval 41">
            <a:extLst>
              <a:ext uri="{FF2B5EF4-FFF2-40B4-BE49-F238E27FC236}">
                <a16:creationId xmlns:a16="http://schemas.microsoft.com/office/drawing/2014/main" id="{77EF10EC-D135-4F55-A642-AFA283DD9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3491269"/>
            <a:ext cx="365021" cy="36502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CE52EE-D2CE-4DFC-86BB-46A77C924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2" r="22882" b="-2"/>
          <a:stretch/>
        </p:blipFill>
        <p:spPr>
          <a:xfrm>
            <a:off x="1526293" y="1554974"/>
            <a:ext cx="3555043" cy="3217333"/>
          </a:xfrm>
          <a:prstGeom prst="rect">
            <a:avLst/>
          </a:prstGeom>
        </p:spPr>
      </p:pic>
      <p:grpSp>
        <p:nvGrpSpPr>
          <p:cNvPr id="61" name="Graphic 4">
            <a:extLst>
              <a:ext uri="{FF2B5EF4-FFF2-40B4-BE49-F238E27FC236}">
                <a16:creationId xmlns:a16="http://schemas.microsoft.com/office/drawing/2014/main" id="{8546F01E-28C6-4D97-ACC0-50485CD54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3770" y="4637983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B0908F7-1F79-4980-843B-7010EE8E8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45">
              <a:extLst>
                <a:ext uri="{FF2B5EF4-FFF2-40B4-BE49-F238E27FC236}">
                  <a16:creationId xmlns:a16="http://schemas.microsoft.com/office/drawing/2014/main" id="{73653996-A332-4C70-839A-B246E0543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9F15CE8-59C3-4EB5-9C7C-4BAAC5F7D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61B38B2-7390-4304-A200-E656AE089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A0DCEB4-FD1D-4E15-A000-1A9CB77DA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DCE85A3-7077-4FEE-B140-C20B1A230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4748CC5-5652-4C4F-A5CE-41DA8383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47D79CB-5BE7-49A3-8C81-100690235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F449AC0-C0F3-4D2F-9134-78DDFD1B2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7A8DFB0-41C7-4703-BCC0-902265911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1A0CFB7-B9CE-4B04-92B5-FE295DFE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7344B6F-954A-49BE-B5E9-19A09DC6B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263CDF5-777C-406D-B2B2-0FF351D11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DE2D2-583F-4D4D-9A65-07A52B092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944" y="1747591"/>
            <a:ext cx="6387455" cy="4714291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Song 13.11(Yasna 48.11)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Wise One, when shall peace and righteousness rule over the land.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Who shall bring peace and stand against the wrongful and the deceitful?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This person is one with wisdom and a good mind.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Song 13.12 (Yasna 48.12)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O Mazda, the </a:t>
            </a:r>
            <a:r>
              <a:rPr lang="en-US" sz="1600" dirty="0">
                <a:solidFill>
                  <a:schemeClr val="accent4"/>
                </a:solidFill>
              </a:rPr>
              <a:t>benevolent liberators of the lands, the </a:t>
            </a:r>
            <a:r>
              <a:rPr lang="en-US" sz="1600" dirty="0" err="1">
                <a:solidFill>
                  <a:schemeClr val="accent4"/>
                </a:solidFill>
              </a:rPr>
              <a:t>Saoshyants</a:t>
            </a:r>
            <a:r>
              <a:rPr lang="en-US" sz="1600" dirty="0">
                <a:solidFill>
                  <a:schemeClr val="bg1"/>
                </a:solidFill>
              </a:rPr>
              <a:t> are those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	who </a:t>
            </a:r>
            <a:r>
              <a:rPr lang="en-US" sz="1600" dirty="0">
                <a:solidFill>
                  <a:srgbClr val="00B0F0"/>
                </a:solidFill>
              </a:rPr>
              <a:t>use their good mind </a:t>
            </a:r>
            <a:r>
              <a:rPr lang="en-US" sz="1600" dirty="0">
                <a:solidFill>
                  <a:schemeClr val="bg1"/>
                </a:solidFill>
              </a:rPr>
              <a:t>to make decisions and take action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	whose </a:t>
            </a:r>
            <a:r>
              <a:rPr lang="en-US" sz="1600" dirty="0">
                <a:solidFill>
                  <a:srgbClr val="00B0F0"/>
                </a:solidFill>
              </a:rPr>
              <a:t>actions are through Asha </a:t>
            </a:r>
            <a:r>
              <a:rPr lang="en-US" sz="1600" dirty="0">
                <a:solidFill>
                  <a:schemeClr val="bg1"/>
                </a:solidFill>
              </a:rPr>
              <a:t>(Truth and Righteousness)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	who </a:t>
            </a:r>
            <a:r>
              <a:rPr lang="en-US" sz="1600" dirty="0">
                <a:solidFill>
                  <a:srgbClr val="00B0F0"/>
                </a:solidFill>
              </a:rPr>
              <a:t>use Your teachings </a:t>
            </a:r>
            <a:r>
              <a:rPr lang="en-US" sz="1600" dirty="0">
                <a:solidFill>
                  <a:schemeClr val="bg1"/>
                </a:solidFill>
              </a:rPr>
              <a:t>to guide them in life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	who </a:t>
            </a:r>
            <a:r>
              <a:rPr lang="en-US" sz="1600" dirty="0">
                <a:solidFill>
                  <a:srgbClr val="00B0F0"/>
                </a:solidFill>
              </a:rPr>
              <a:t>fight injustice, and fury</a:t>
            </a:r>
          </a:p>
          <a:p>
            <a:pPr marL="0" indent="0">
              <a:buNone/>
            </a:pPr>
            <a:endParaRPr lang="en-US" sz="13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92D050"/>
                </a:solidFill>
              </a:rPr>
              <a:t>Is Saoshyant singular or plural? What does this mean?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300" b="0" i="0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endParaRPr lang="en-US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91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22D89-B85E-4966-9721-C74C64D7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Frashokereti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3BCBA-D461-435C-B92B-7ECF57DB5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 err="1"/>
              <a:t>Avestan</a:t>
            </a:r>
            <a:r>
              <a:rPr lang="en-US" sz="2200" dirty="0"/>
              <a:t> term meaning </a:t>
            </a:r>
          </a:p>
          <a:p>
            <a:pPr lvl="1"/>
            <a:r>
              <a:rPr lang="en-US" sz="2200" dirty="0"/>
              <a:t>“making fresh”, </a:t>
            </a:r>
          </a:p>
          <a:p>
            <a:pPr lvl="1"/>
            <a:r>
              <a:rPr lang="en-US" sz="2200" dirty="0"/>
              <a:t>“making wonderful”</a:t>
            </a:r>
          </a:p>
          <a:p>
            <a:pPr lvl="1"/>
            <a:r>
              <a:rPr lang="en-US" sz="2200" dirty="0"/>
              <a:t>“made splendid”</a:t>
            </a:r>
          </a:p>
          <a:p>
            <a:pPr lvl="1"/>
            <a:r>
              <a:rPr lang="en-US" sz="2200" dirty="0"/>
              <a:t>“rehabilitated”</a:t>
            </a:r>
          </a:p>
          <a:p>
            <a:r>
              <a:rPr lang="en-US" sz="2200" b="1" dirty="0"/>
              <a:t>A Saoshyant is the person who leads the world to </a:t>
            </a:r>
            <a:r>
              <a:rPr lang="en-US" sz="2200" b="1" dirty="0" err="1"/>
              <a:t>Frashokereti</a:t>
            </a:r>
            <a:endParaRPr lang="en-US" sz="2200" b="1" dirty="0"/>
          </a:p>
          <a:p>
            <a:pPr lvl="1"/>
            <a:r>
              <a:rPr lang="en-US" sz="2200" dirty="0"/>
              <a:t>He/she makes the world fresh or better.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4FE91-1101-463A-9C0C-A7DBA52B5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74" r="957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8627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7631E-6214-4137-87F9-7A565B865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800"/>
              <a:t>Frashokereti in the Gathas</a:t>
            </a:r>
            <a:br>
              <a:rPr lang="en-US" sz="3800"/>
            </a:br>
            <a:r>
              <a:rPr lang="en-US" sz="3800"/>
              <a:t>Song 3.9 (Yasna 30.9)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33B9E-2810-41B1-B84D-598A03BAB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78434"/>
            <a:ext cx="4243589" cy="3817621"/>
          </a:xfrm>
        </p:spPr>
        <p:txBody>
          <a:bodyPr>
            <a:normAutofit/>
          </a:bodyPr>
          <a:lstStyle/>
          <a:p>
            <a:r>
              <a:rPr lang="en-US" sz="2200" dirty="0"/>
              <a:t>To make fresh or renew</a:t>
            </a:r>
          </a:p>
          <a:p>
            <a:r>
              <a:rPr lang="en-US" sz="2200" b="1" i="0" dirty="0">
                <a:effectLst/>
                <a:latin typeface="Times New Roman" panose="02020603050405020304" pitchFamily="18" charset="0"/>
              </a:rPr>
              <a:t>And may we be among those</a:t>
            </a:r>
            <a:br>
              <a:rPr lang="en-US" sz="2200" dirty="0"/>
            </a:br>
            <a:r>
              <a:rPr lang="en-US" sz="2200" b="1" i="0" dirty="0">
                <a:effectLst/>
                <a:latin typeface="Times New Roman" panose="02020603050405020304" pitchFamily="18" charset="0"/>
              </a:rPr>
              <a:t>who </a:t>
            </a:r>
            <a:r>
              <a:rPr lang="en-US" sz="2200" b="1" i="0" dirty="0"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make this life fresh</a:t>
            </a:r>
            <a:r>
              <a:rPr lang="en-US" sz="2200" b="1" i="0" dirty="0">
                <a:effectLst/>
                <a:latin typeface="Times New Roman" panose="02020603050405020304" pitchFamily="18" charset="0"/>
              </a:rPr>
              <a:t>!</a:t>
            </a:r>
            <a:br>
              <a:rPr lang="en-US" sz="2200" dirty="0"/>
            </a:br>
            <a:r>
              <a:rPr lang="en-US" sz="2200" b="1" i="0" dirty="0">
                <a:effectLst/>
                <a:latin typeface="Times New Roman" panose="02020603050405020304" pitchFamily="18" charset="0"/>
              </a:rPr>
              <a:t>You, lords of wisdom,</a:t>
            </a:r>
            <a:br>
              <a:rPr lang="en-US" sz="2200" dirty="0"/>
            </a:br>
            <a:r>
              <a:rPr lang="en-US" sz="2200" b="1" i="0" dirty="0">
                <a:effectLst/>
                <a:latin typeface="Times New Roman" panose="02020603050405020304" pitchFamily="18" charset="0"/>
              </a:rPr>
              <a:t>who bring happiness through righteousness,</a:t>
            </a:r>
            <a:br>
              <a:rPr lang="en-US" sz="2200" dirty="0"/>
            </a:br>
            <a:r>
              <a:rPr lang="en-US" sz="2200" b="1" i="0" dirty="0">
                <a:effectLst/>
                <a:latin typeface="Times New Roman" panose="02020603050405020304" pitchFamily="18" charset="0"/>
              </a:rPr>
              <a:t>come, let us be single-minded</a:t>
            </a:r>
            <a:br>
              <a:rPr lang="en-US" sz="2200" dirty="0"/>
            </a:br>
            <a:r>
              <a:rPr lang="en-US" sz="2200" b="1" i="0" dirty="0">
                <a:effectLst/>
                <a:latin typeface="Times New Roman" panose="02020603050405020304" pitchFamily="18" charset="0"/>
              </a:rPr>
              <a:t>in the realm of inner intellect.</a:t>
            </a:r>
          </a:p>
          <a:p>
            <a:r>
              <a:rPr lang="en-US" sz="1900" dirty="0">
                <a:solidFill>
                  <a:srgbClr val="0070C0"/>
                </a:solidFill>
                <a:latin typeface="Times New Roman" panose="02020603050405020304" pitchFamily="18" charset="0"/>
              </a:rPr>
              <a:t>How can we make life fresh or renew the world?</a:t>
            </a:r>
          </a:p>
          <a:p>
            <a:r>
              <a:rPr lang="en-US" sz="1900" dirty="0">
                <a:solidFill>
                  <a:srgbClr val="0070C0"/>
                </a:solidFill>
                <a:latin typeface="Times New Roman" panose="02020603050405020304" pitchFamily="18" charset="0"/>
              </a:rPr>
              <a:t>Is it the work of one person? 10? 100?</a:t>
            </a:r>
            <a:endParaRPr lang="en-US" sz="19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94AF9-366A-4FFB-A9F0-2EBF70A70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3" r="146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8319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61DAC-8E43-4D8A-9E42-18705AD47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pPr algn="ctr"/>
            <a:r>
              <a:rPr lang="en-US" sz="4100" dirty="0"/>
              <a:t>Saoshyant in the Gathas vs later 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B3E13-0741-419F-899F-6269E4A3C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400" dirty="0"/>
              <a:t>There is a huge difference in the two.</a:t>
            </a:r>
          </a:p>
          <a:p>
            <a:pPr lvl="1"/>
            <a:r>
              <a:rPr lang="en-US" dirty="0"/>
              <a:t>In the Gathas the Saoshyant can be all of us working to renew the world. </a:t>
            </a:r>
          </a:p>
          <a:p>
            <a:pPr lvl="1"/>
            <a:r>
              <a:rPr lang="en-US" dirty="0"/>
              <a:t>In later texts the Saoshyant is a specific person who will come as our savior.</a:t>
            </a:r>
          </a:p>
          <a:p>
            <a:pPr lvl="1"/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Why do you think this shift has happened?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C1EC25-3937-413B-B5C1-03BA852F8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3" b="55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66B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546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ADFA8-1760-4E89-9E62-5244358E0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Saoshyant in the Latter Texts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6B77D-54BE-4EB1-9BBA-C42B23D3C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In later texts:</a:t>
            </a:r>
          </a:p>
          <a:p>
            <a:pPr lvl="1"/>
            <a:r>
              <a:rPr lang="en-US" sz="2200" dirty="0"/>
              <a:t>Three </a:t>
            </a:r>
            <a:r>
              <a:rPr lang="en-US" sz="2200" dirty="0" err="1"/>
              <a:t>Saoshyants</a:t>
            </a:r>
            <a:r>
              <a:rPr lang="en-US" sz="2200" dirty="0"/>
              <a:t> will appear each in a thousand-year increment before the end of the world as we know it.</a:t>
            </a:r>
          </a:p>
          <a:p>
            <a:pPr lvl="1"/>
            <a:r>
              <a:rPr lang="en-US" sz="2200" dirty="0"/>
              <a:t>The last of the three is the most important.</a:t>
            </a:r>
          </a:p>
          <a:p>
            <a:pPr lvl="1"/>
            <a:r>
              <a:rPr lang="en-US" sz="2200" dirty="0" err="1"/>
              <a:t>He/She</a:t>
            </a:r>
            <a:r>
              <a:rPr lang="en-US" sz="2200" dirty="0"/>
              <a:t> will:</a:t>
            </a:r>
          </a:p>
          <a:p>
            <a:pPr lvl="2"/>
            <a:r>
              <a:rPr lang="en-US" sz="2200" dirty="0"/>
              <a:t>Rid of the world of evil and destroy enemies of Truth</a:t>
            </a:r>
          </a:p>
          <a:p>
            <a:pPr lvl="2"/>
            <a:r>
              <a:rPr lang="en-US" sz="2200" dirty="0"/>
              <a:t>Resurrect all the dead</a:t>
            </a:r>
          </a:p>
          <a:p>
            <a:pPr lvl="2"/>
            <a:r>
              <a:rPr lang="en-US" sz="2200" dirty="0"/>
              <a:t>Cleanse everyone of evil</a:t>
            </a:r>
          </a:p>
          <a:p>
            <a:pPr lvl="2"/>
            <a:r>
              <a:rPr lang="en-US" sz="2200" dirty="0"/>
              <a:t>There will be no old age, suffering, or death</a:t>
            </a:r>
          </a:p>
          <a:p>
            <a:pPr lvl="2"/>
            <a:r>
              <a:rPr lang="en-US" sz="2200" dirty="0"/>
              <a:t>By doing the above he/she has performed </a:t>
            </a:r>
            <a:r>
              <a:rPr lang="en-US" sz="2200" dirty="0" err="1"/>
              <a:t>Frashokereti</a:t>
            </a:r>
            <a:endParaRPr lang="en-US" sz="2200" dirty="0"/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Do you recognize this concept in Abrahamic religions?</a:t>
            </a:r>
          </a:p>
          <a:p>
            <a:pPr lvl="2"/>
            <a:r>
              <a:rPr lang="en-US" sz="1400" dirty="0">
                <a:solidFill>
                  <a:srgbClr val="0070C0"/>
                </a:solidFill>
              </a:rPr>
              <a:t>Jesus as the savior</a:t>
            </a:r>
          </a:p>
          <a:p>
            <a:pPr lvl="2"/>
            <a:r>
              <a:rPr lang="en-US" sz="1400" dirty="0">
                <a:solidFill>
                  <a:srgbClr val="0070C0"/>
                </a:solidFill>
              </a:rPr>
              <a:t>Mehdi in Shi'i Islam as the promised savior</a:t>
            </a:r>
          </a:p>
        </p:txBody>
      </p:sp>
    </p:spTree>
    <p:extLst>
      <p:ext uri="{BB962C8B-B14F-4D97-AF65-F5344CB8AC3E}">
        <p14:creationId xmlns:p14="http://schemas.microsoft.com/office/powerpoint/2010/main" val="329470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1107</Words>
  <Application>Microsoft Office PowerPoint</Application>
  <PresentationFormat>Widescreen</PresentationFormat>
  <Paragraphs>124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Colfax</vt:lpstr>
      <vt:lpstr>Droid Sans</vt:lpstr>
      <vt:lpstr>Times New Roman</vt:lpstr>
      <vt:lpstr>Office Theme</vt:lpstr>
      <vt:lpstr>Saoshyant and Frashokereti</vt:lpstr>
      <vt:lpstr>Saoshyant</vt:lpstr>
      <vt:lpstr>Who is a Saoshyant</vt:lpstr>
      <vt:lpstr>Saoshyant in the Gathas Song 8.3 (Yasna 43.3)</vt:lpstr>
      <vt:lpstr>Saoshyant in the Gathas (con’t) Song 13.11-13.12 (Yasna 48.11-48.12)</vt:lpstr>
      <vt:lpstr>Frashokereti</vt:lpstr>
      <vt:lpstr>Frashokereti in the Gathas Song 3.9 (Yasna 30.9)</vt:lpstr>
      <vt:lpstr>Saoshyant in the Gathas vs later Scripts</vt:lpstr>
      <vt:lpstr>Saoshyant in the Latter Texts</vt:lpstr>
      <vt:lpstr>Zarathushtra Spitman</vt:lpstr>
      <vt:lpstr>Soli Sorabjee</vt:lpstr>
      <vt:lpstr>Farangis Shahrokh</vt:lpstr>
      <vt:lpstr>Nanabhoy Palkhiwala</vt:lpstr>
      <vt:lpstr>Bono</vt:lpstr>
      <vt:lpstr>Who is a Saoshyant?</vt:lpstr>
      <vt:lpstr>YouTube videos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Saoshyant and Frashokereti</dc:title>
  <dc:creator>Artemis Javanshir</dc:creator>
  <cp:lastModifiedBy>Artemis Javanshir</cp:lastModifiedBy>
  <cp:revision>2</cp:revision>
  <dcterms:created xsi:type="dcterms:W3CDTF">2022-02-24T23:29:15Z</dcterms:created>
  <dcterms:modified xsi:type="dcterms:W3CDTF">2023-12-10T08:31:38Z</dcterms:modified>
</cp:coreProperties>
</file>