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59" r:id="rId6"/>
    <p:sldId id="260" r:id="rId7"/>
    <p:sldId id="268" r:id="rId8"/>
    <p:sldId id="269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D60093"/>
    <a:srgbClr val="FFCC66"/>
    <a:srgbClr val="FFFF99"/>
    <a:srgbClr val="FF99FF"/>
    <a:srgbClr val="CCFFCC"/>
    <a:srgbClr val="CCECFF"/>
    <a:srgbClr val="CCFFFF"/>
    <a:srgbClr val="FFCC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emis Javanshir" userId="59835868965f2672" providerId="LiveId" clId="{7C6B5119-BAA3-422E-B16C-72B86DABAA3E}"/>
    <pc:docChg chg="undo custSel modSld sldOrd">
      <pc:chgData name="Artemis Javanshir" userId="59835868965f2672" providerId="LiveId" clId="{7C6B5119-BAA3-422E-B16C-72B86DABAA3E}" dt="2023-12-10T08:09:12.669" v="18" actId="26606"/>
      <pc:docMkLst>
        <pc:docMk/>
      </pc:docMkLst>
      <pc:sldChg chg="addSp delSp modSp mod ord setBg">
        <pc:chgData name="Artemis Javanshir" userId="59835868965f2672" providerId="LiveId" clId="{7C6B5119-BAA3-422E-B16C-72B86DABAA3E}" dt="2023-12-10T08:09:12.669" v="18" actId="26606"/>
        <pc:sldMkLst>
          <pc:docMk/>
          <pc:sldMk cId="2056438624" sldId="256"/>
        </pc:sldMkLst>
        <pc:spChg chg="add del">
          <ac:chgData name="Artemis Javanshir" userId="59835868965f2672" providerId="LiveId" clId="{7C6B5119-BAA3-422E-B16C-72B86DABAA3E}" dt="2023-12-10T08:09:12.669" v="18" actId="26606"/>
          <ac:spMkLst>
            <pc:docMk/>
            <pc:sldMk cId="2056438624" sldId="256"/>
            <ac:spMk id="2" creationId="{0D37F440-993E-5795-AB30-6BB625996DEC}"/>
          </ac:spMkLst>
        </pc:spChg>
        <pc:spChg chg="add del">
          <ac:chgData name="Artemis Javanshir" userId="59835868965f2672" providerId="LiveId" clId="{7C6B5119-BAA3-422E-B16C-72B86DABAA3E}" dt="2023-12-10T08:09:07.856" v="15" actId="26606"/>
          <ac:spMkLst>
            <pc:docMk/>
            <pc:sldMk cId="2056438624" sldId="256"/>
            <ac:spMk id="2" creationId="{5B56E71B-C224-BAA1-016A-436F98F9C54C}"/>
          </ac:spMkLst>
        </pc:spChg>
        <pc:spChg chg="add del">
          <ac:chgData name="Artemis Javanshir" userId="59835868965f2672" providerId="LiveId" clId="{7C6B5119-BAA3-422E-B16C-72B86DABAA3E}" dt="2023-12-10T08:08:59.121" v="9" actId="26606"/>
          <ac:spMkLst>
            <pc:docMk/>
            <pc:sldMk cId="2056438624" sldId="256"/>
            <ac:spMk id="2" creationId="{C81973EE-BDA4-0BB1-255A-4343AE373BE0}"/>
          </ac:spMkLst>
        </pc:spChg>
        <pc:spChg chg="add del">
          <ac:chgData name="Artemis Javanshir" userId="59835868965f2672" providerId="LiveId" clId="{7C6B5119-BAA3-422E-B16C-72B86DABAA3E}" dt="2023-12-10T08:09:04.716" v="12" actId="26606"/>
          <ac:spMkLst>
            <pc:docMk/>
            <pc:sldMk cId="2056438624" sldId="256"/>
            <ac:spMk id="2" creationId="{D02692EB-5DEB-8537-A42E-62F2772CEA27}"/>
          </ac:spMkLst>
        </pc:spChg>
        <pc:spChg chg="add del mod replId">
          <ac:chgData name="Artemis Javanshir" userId="59835868965f2672" providerId="LiveId" clId="{7C6B5119-BAA3-422E-B16C-72B86DABAA3E}" dt="2023-12-10T08:09:12.669" v="18" actId="26606"/>
          <ac:spMkLst>
            <pc:docMk/>
            <pc:sldMk cId="2056438624" sldId="256"/>
            <ac:spMk id="2" creationId="{FB0B5B62-EA6C-4405-8D8B-E22D02CFA303}"/>
          </ac:spMkLst>
        </pc:spChg>
        <pc:spChg chg="add del">
          <ac:chgData name="Artemis Javanshir" userId="59835868965f2672" providerId="LiveId" clId="{7C6B5119-BAA3-422E-B16C-72B86DABAA3E}" dt="2023-12-10T08:09:04.716" v="12" actId="26606"/>
          <ac:spMkLst>
            <pc:docMk/>
            <pc:sldMk cId="2056438624" sldId="256"/>
            <ac:spMk id="3" creationId="{010A7800-3CED-2947-0CBB-94A129B2BD9D}"/>
          </ac:spMkLst>
        </pc:spChg>
        <pc:spChg chg="add del">
          <ac:chgData name="Artemis Javanshir" userId="59835868965f2672" providerId="LiveId" clId="{7C6B5119-BAA3-422E-B16C-72B86DABAA3E}" dt="2023-12-10T08:09:12.669" v="18" actId="26606"/>
          <ac:spMkLst>
            <pc:docMk/>
            <pc:sldMk cId="2056438624" sldId="256"/>
            <ac:spMk id="3" creationId="{36B6DF3A-25C0-EB5A-093D-76087F6DECD4}"/>
          </ac:spMkLst>
        </pc:spChg>
        <pc:spChg chg="add del">
          <ac:chgData name="Artemis Javanshir" userId="59835868965f2672" providerId="LiveId" clId="{7C6B5119-BAA3-422E-B16C-72B86DABAA3E}" dt="2023-12-10T08:08:59.121" v="9" actId="26606"/>
          <ac:spMkLst>
            <pc:docMk/>
            <pc:sldMk cId="2056438624" sldId="256"/>
            <ac:spMk id="3" creationId="{441C34FD-0EF6-AD8E-C886-B337FF122BDC}"/>
          </ac:spMkLst>
        </pc:spChg>
        <pc:spChg chg="add del">
          <ac:chgData name="Artemis Javanshir" userId="59835868965f2672" providerId="LiveId" clId="{7C6B5119-BAA3-422E-B16C-72B86DABAA3E}" dt="2023-12-10T08:09:07.856" v="15" actId="26606"/>
          <ac:spMkLst>
            <pc:docMk/>
            <pc:sldMk cId="2056438624" sldId="256"/>
            <ac:spMk id="3" creationId="{96A4701D-851C-E219-3C63-2A20D8331DFF}"/>
          </ac:spMkLst>
        </pc:spChg>
        <pc:spChg chg="add del mod replId">
          <ac:chgData name="Artemis Javanshir" userId="59835868965f2672" providerId="LiveId" clId="{7C6B5119-BAA3-422E-B16C-72B86DABAA3E}" dt="2023-12-10T08:09:12.669" v="18" actId="26606"/>
          <ac:spMkLst>
            <pc:docMk/>
            <pc:sldMk cId="2056438624" sldId="256"/>
            <ac:spMk id="3" creationId="{CA4B0D38-5A4B-4B5F-ADD2-000294C0C517}"/>
          </ac:spMkLst>
        </pc:spChg>
        <pc:spChg chg="add del">
          <ac:chgData name="Artemis Javanshir" userId="59835868965f2672" providerId="LiveId" clId="{7C6B5119-BAA3-422E-B16C-72B86DABAA3E}" dt="2023-12-10T08:08:59.121" v="9" actId="26606"/>
          <ac:spMkLst>
            <pc:docMk/>
            <pc:sldMk cId="2056438624" sldId="256"/>
            <ac:spMk id="10" creationId="{3C54F4CE-85F0-46ED-80DA-9518C9251AD1}"/>
          </ac:spMkLst>
        </pc:spChg>
        <pc:spChg chg="add del">
          <ac:chgData name="Artemis Javanshir" userId="59835868965f2672" providerId="LiveId" clId="{7C6B5119-BAA3-422E-B16C-72B86DABAA3E}" dt="2023-12-10T08:08:59.121" v="9" actId="26606"/>
          <ac:spMkLst>
            <pc:docMk/>
            <pc:sldMk cId="2056438624" sldId="256"/>
            <ac:spMk id="12" creationId="{F778EC6E-B783-44A8-9FF7-FEF1EE6DC000}"/>
          </ac:spMkLst>
        </pc:spChg>
        <pc:spChg chg="add del">
          <ac:chgData name="Artemis Javanshir" userId="59835868965f2672" providerId="LiveId" clId="{7C6B5119-BAA3-422E-B16C-72B86DABAA3E}" dt="2023-12-10T08:09:04.716" v="12" actId="26606"/>
          <ac:spMkLst>
            <pc:docMk/>
            <pc:sldMk cId="2056438624" sldId="256"/>
            <ac:spMk id="14" creationId="{9474BF3A-99A0-443B-8183-52CF1495D464}"/>
          </ac:spMkLst>
        </pc:spChg>
        <pc:spChg chg="add del">
          <ac:chgData name="Artemis Javanshir" userId="59835868965f2672" providerId="LiveId" clId="{7C6B5119-BAA3-422E-B16C-72B86DABAA3E}" dt="2023-12-10T08:09:04.716" v="12" actId="26606"/>
          <ac:spMkLst>
            <pc:docMk/>
            <pc:sldMk cId="2056438624" sldId="256"/>
            <ac:spMk id="15" creationId="{FE973F92-838E-499A-9775-F247D6D060D4}"/>
          </ac:spMkLst>
        </pc:spChg>
        <pc:spChg chg="add del">
          <ac:chgData name="Artemis Javanshir" userId="59835868965f2672" providerId="LiveId" clId="{7C6B5119-BAA3-422E-B16C-72B86DABAA3E}" dt="2023-12-10T08:09:07.856" v="15" actId="26606"/>
          <ac:spMkLst>
            <pc:docMk/>
            <pc:sldMk cId="2056438624" sldId="256"/>
            <ac:spMk id="19" creationId="{9474BF3A-99A0-443B-8183-52CF1495D464}"/>
          </ac:spMkLst>
        </pc:spChg>
        <pc:spChg chg="add del">
          <ac:chgData name="Artemis Javanshir" userId="59835868965f2672" providerId="LiveId" clId="{7C6B5119-BAA3-422E-B16C-72B86DABAA3E}" dt="2023-12-10T08:09:07.856" v="15" actId="26606"/>
          <ac:spMkLst>
            <pc:docMk/>
            <pc:sldMk cId="2056438624" sldId="256"/>
            <ac:spMk id="20" creationId="{FE973F92-838E-499A-9775-F247D6D060D4}"/>
          </ac:spMkLst>
        </pc:spChg>
        <pc:spChg chg="add del">
          <ac:chgData name="Artemis Javanshir" userId="59835868965f2672" providerId="LiveId" clId="{7C6B5119-BAA3-422E-B16C-72B86DABAA3E}" dt="2023-12-10T08:09:12.669" v="18" actId="26606"/>
          <ac:spMkLst>
            <pc:docMk/>
            <pc:sldMk cId="2056438624" sldId="256"/>
            <ac:spMk id="24" creationId="{91489AF2-1C89-4FEA-AD95-4327E0D8D49A}"/>
          </ac:spMkLst>
        </pc:spChg>
        <pc:spChg chg="add del">
          <ac:chgData name="Artemis Javanshir" userId="59835868965f2672" providerId="LiveId" clId="{7C6B5119-BAA3-422E-B16C-72B86DABAA3E}" dt="2023-12-10T08:09:12.669" v="18" actId="26606"/>
          <ac:spMkLst>
            <pc:docMk/>
            <pc:sldMk cId="2056438624" sldId="256"/>
            <ac:spMk id="25" creationId="{22BA45BF-8993-4AE1-9B3A-95ACDBA6BE09}"/>
          </ac:spMkLst>
        </pc:spChg>
        <pc:picChg chg="add del">
          <ac:chgData name="Artemis Javanshir" userId="59835868965f2672" providerId="LiveId" clId="{7C6B5119-BAA3-422E-B16C-72B86DABAA3E}" dt="2023-12-10T08:09:07.856" v="15" actId="26606"/>
          <ac:picMkLst>
            <pc:docMk/>
            <pc:sldMk cId="2056438624" sldId="256"/>
            <ac:picMk id="5" creationId="{2B896A45-2D25-AEB2-78E6-C443C32C66AA}"/>
          </ac:picMkLst>
        </pc:picChg>
        <pc:picChg chg="add del">
          <ac:chgData name="Artemis Javanshir" userId="59835868965f2672" providerId="LiveId" clId="{7C6B5119-BAA3-422E-B16C-72B86DABAA3E}" dt="2023-12-10T08:09:04.716" v="12" actId="26606"/>
          <ac:picMkLst>
            <pc:docMk/>
            <pc:sldMk cId="2056438624" sldId="256"/>
            <ac:picMk id="5" creationId="{73A70946-1B29-CE17-F81B-2A3C6E8CA195}"/>
          </ac:picMkLst>
        </pc:picChg>
        <pc:picChg chg="add del">
          <ac:chgData name="Artemis Javanshir" userId="59835868965f2672" providerId="LiveId" clId="{7C6B5119-BAA3-422E-B16C-72B86DABAA3E}" dt="2023-12-10T08:09:12.669" v="18" actId="26606"/>
          <ac:picMkLst>
            <pc:docMk/>
            <pc:sldMk cId="2056438624" sldId="256"/>
            <ac:picMk id="5" creationId="{A67DC29A-C9C3-1873-E7EF-56F95FF039F2}"/>
          </ac:picMkLst>
        </pc:picChg>
        <pc:picChg chg="add del">
          <ac:chgData name="Artemis Javanshir" userId="59835868965f2672" providerId="LiveId" clId="{7C6B5119-BAA3-422E-B16C-72B86DABAA3E}" dt="2023-12-10T08:08:59.121" v="9" actId="26606"/>
          <ac:picMkLst>
            <pc:docMk/>
            <pc:sldMk cId="2056438624" sldId="256"/>
            <ac:picMk id="5" creationId="{BCB1E55F-8763-5379-71DE-635B92C4CF1D}"/>
          </ac:picMkLst>
        </pc:picChg>
        <pc:picChg chg="add del mod replId">
          <ac:chgData name="Artemis Javanshir" userId="59835868965f2672" providerId="LiveId" clId="{7C6B5119-BAA3-422E-B16C-72B86DABAA3E}" dt="2023-12-10T08:09:12.669" v="18" actId="26606"/>
          <ac:picMkLst>
            <pc:docMk/>
            <pc:sldMk cId="2056438624" sldId="256"/>
            <ac:picMk id="5" creationId="{CA6CBC8F-69D5-23D5-E13F-158ED21D72B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951BA-ECEE-47AB-98A9-BA1CFD1295B4}" type="datetimeFigureOut">
              <a:rPr lang="en-US" smtClean="0"/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FA7C6-2C2B-436E-820B-CCF8E4A77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8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AF140-87F2-4FBB-9FE0-DFDD1E57B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5F001-F6AD-4754-BFF0-ED792CC58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DD4AA-3BF3-405C-A175-E3B954078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AFF6-641E-4041-B90D-8529452781D1}" type="datetime1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BC1BF-5D2C-49B7-B831-E8C6364A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2C3B9-C810-4F0E-BBFF-60674B446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D015-61DD-481D-8347-7C46ECA5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3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74EEE-770F-4351-BE79-95E7647D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21DF3-4D8E-486F-9AC0-663BF46A4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7E068-66DD-44E4-8443-9F8C6BF0F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BCF1-114A-4063-9F7C-96CF49E39791}" type="datetime1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4C044-9827-4133-950E-E545BA70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07F26-A038-47F1-81DA-473508B8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D015-61DD-481D-8347-7C46ECA5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7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CA1796-4705-4D13-9968-286BD66F1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D671C-9301-4383-A636-E3DBA251F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6FBAF-538F-4995-B736-390346B6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F8D3-E6B9-46DD-B9B6-90EAD0740A61}" type="datetime1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87A4E-B15E-49C3-9049-319D5FDE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E437F-C3D7-4652-B5D8-A2A3FC72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D015-61DD-481D-8347-7C46ECA5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F48F3-DEA3-4E4B-861B-8126CC42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EF33-73B3-4449-829A-0577B8918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E210E-5D83-4D89-8208-48B1F6EBA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EDCB-CFC4-4614-B00E-B7B342887B48}" type="datetime1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45300-C0FA-4AE7-AC3F-F67013D95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FF14F-BFA2-41AB-8FD0-71AC95776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D015-61DD-481D-8347-7C46ECA5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8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1979-217E-4505-B3B4-C81FB674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3ABDD-4C11-4697-8BDC-E9E836808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82F81-80E9-4E9B-B790-167AF2E2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D6074-334C-4FBA-84EF-9F51761F8902}" type="datetime1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96F5A-DFAD-4890-AFB2-AE3F0ADA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50D8F-EAD8-4C94-8AC6-6A9C4A8E2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D015-61DD-481D-8347-7C46ECA5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02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8F06D-EA50-43E3-B03A-A86178431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A47D3-0776-47A3-971A-6427096FE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BEA560-AA57-4DBA-A8DE-6E28F2A6C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AAA5A-9046-459C-A7A5-9D7F5692A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4394-43B4-4EBD-9613-E31C8B0062C7}" type="datetime1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F5F25-B745-4014-94C7-639C16F5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4B78F-9BC4-434A-84B3-3891EAA5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D015-61DD-481D-8347-7C46ECA5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DB70B-7F73-45F8-A9E4-77B4C02B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4FABA-721F-4A32-BC05-428D4DD2A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C55B6-4EEE-4C70-87D5-CD2BFA003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F139E1-08F3-45FE-B1A1-39C0AA00A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C8E54D-F662-4BA4-BD51-A9F0578C9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EDB5B8-1D34-4AE7-9D60-24DBA0386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0A0B-9787-4F73-AEA8-A25C8258C4B9}" type="datetime1">
              <a:rPr lang="en-US" smtClean="0"/>
              <a:t>12/10/2023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A685D4-ABF6-4AC1-81B4-5B81ED63B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69B90A-41F6-4DA9-9665-922BF150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D015-61DD-481D-8347-7C46ECA5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17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A6512-9469-48C1-AE11-0F4314960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3DC4B-1FD0-491B-8DF9-D34E237F6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663B-8EA2-4CE0-8FE0-990E118F3E37}" type="datetime1">
              <a:rPr lang="en-US" smtClean="0"/>
              <a:t>12/10/2023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8DC2D-0D3F-4C69-95D4-55974983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D1A8B-C4DB-4937-A756-8A8D70276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D015-61DD-481D-8347-7C46ECA5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BAEC3-6F42-46D8-A321-5147C675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926-452D-4BE4-B29E-974037C880AC}" type="datetime1">
              <a:rPr lang="en-US" smtClean="0"/>
              <a:t>12/10/2023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645BC4-BBB2-416F-BE31-1F383E00F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A0B5C-11B0-4156-AA96-B02672238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D015-61DD-481D-8347-7C46ECA5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9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36D20-228D-4907-8C1A-D4E4336D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7F401-3208-4A6E-82EC-127160B94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1996C-7C4D-4383-8D5D-489ADF3DA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9967E-29C1-4281-B1A7-BC5DC896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8642-82C7-4365-A181-B5CDA1DDC616}" type="datetime1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C87EE-311A-4012-89B2-2DF663E0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D08A6-CBAA-4C57-8601-6DEF795D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D015-61DD-481D-8347-7C46ECA5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9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8356E-A0DD-417C-AE0D-16F0F793E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858C3-5B95-4664-83A9-C285928D3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57D4A-1A07-4998-B14E-9479013E9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AA071-98D3-4310-9CD5-4E6FFD745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F60-85DB-4066-AFB1-128BA7CBB85A}" type="datetime1">
              <a:rPr lang="en-US" smtClean="0"/>
              <a:t>12/10/2023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22379-72F1-426E-AC5A-2D2504EF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17BD9-B634-4653-B2B7-5A2DF8C76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7D015-61DD-481D-8347-7C46ECA5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5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EC48E6-222F-4727-A171-1D6201BAE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ED294-D368-45A3-A307-7A67C5D84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664C0-92B4-4544-A54E-ECF2CD022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117FA-9059-49B0-AF43-E1D2755B665B}" type="datetime1">
              <a:rPr lang="en-US" smtClean="0"/>
              <a:t>12/10/2023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12FAA-75F8-4346-AE0D-E73A832C5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70F46-A26F-494F-A747-4AD16F174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7D015-61DD-481D-8347-7C46ECA57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tbradley.name/goal-setting-worksheet-how-to-achieve-any-goal-you-have-set-for-yourself-following-this-proven-system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neyphotoblography.com/2017/05/finding-sunken-treasure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96135760@N02/8770554507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united-states/wisconsin/madison/grassy-field-landscape-under-sky-and-clouds.jpg.php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heramblingsofcharliebrown.blogspot.com/2013/01/100-things-i-love-about-usa-part-2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snimnews.com/en/news/2018/03/28/1686781/persepolis-the-most-impressive-of-all-the-archaeological-sites-in-ira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snimnews.com/en/news/2017/02/17/1327194/iranian-qanats-ancient-water-supplement-syste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.frontiersin.org/article/10.3389/fphys.2016.00499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vector-images/globe-vector-art.png.ph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illustrations/function-brain-man-face-human-3829015/" TargetMode="Externa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5B62-EA6C-4405-8D8B-E22D02CFA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416980"/>
          </a:xfrm>
        </p:spPr>
        <p:txBody>
          <a:bodyPr>
            <a:normAutofit/>
          </a:bodyPr>
          <a:lstStyle/>
          <a:p>
            <a:r>
              <a:rPr lang="en-US" sz="5000" dirty="0"/>
              <a:t>Work, Effort, and Perseverance</a:t>
            </a:r>
            <a:br>
              <a:rPr lang="en-US" sz="5000" dirty="0"/>
            </a:br>
            <a:r>
              <a:rPr lang="en-US" sz="4000" dirty="0"/>
              <a:t>in </a:t>
            </a:r>
            <a:br>
              <a:rPr lang="en-US" sz="4000" dirty="0"/>
            </a:br>
            <a:r>
              <a:rPr lang="en-US" sz="4000" dirty="0"/>
              <a:t>Zoroastrian Culture</a:t>
            </a:r>
            <a:br>
              <a:rPr lang="en-US" sz="4000" dirty="0"/>
            </a:br>
            <a:r>
              <a:rPr lang="en-US" sz="2000" dirty="0"/>
              <a:t>PowerPoint by: Nina </a:t>
            </a:r>
            <a:r>
              <a:rPr lang="en-US" sz="2000" dirty="0" err="1"/>
              <a:t>Kalianivala</a:t>
            </a:r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B0D38-5A4B-4B5F-ADD2-000294C0C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DDB1-E5CA-49C1-9B98-F800F4EA4FA2}" type="datetime1">
              <a:rPr lang="en-US" smtClean="0"/>
              <a:t>12/10/2023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CBC8F-69D5-23D5-E13F-158ED21D7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4539343"/>
            <a:ext cx="1066833" cy="197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38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3E97-2B97-4DCC-B471-2E1D3F0E4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Poet Eghbal Lahouri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63B82-CB8C-4717-BAED-B5C53811F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</a:t>
            </a:r>
            <a:r>
              <a:rPr lang="en-US" sz="3600" i="1" dirty="0"/>
              <a:t>God gave grandeur to the people,</a:t>
            </a:r>
          </a:p>
          <a:p>
            <a:pPr marL="0" indent="0">
              <a:buNone/>
            </a:pPr>
            <a:r>
              <a:rPr lang="en-US" sz="3600" i="1" dirty="0"/>
              <a:t>Who wrote their own fate.</a:t>
            </a:r>
            <a:r>
              <a:rPr lang="en-US" sz="3600" dirty="0"/>
              <a:t>”</a:t>
            </a:r>
          </a:p>
          <a:p>
            <a:pPr marL="0" indent="0">
              <a:buNone/>
            </a:pPr>
            <a:r>
              <a:rPr lang="en-US" sz="3600" dirty="0"/>
              <a:t>Lahouri emphasizes that success is reached and progress is made when we practice our </a:t>
            </a:r>
            <a:r>
              <a:rPr lang="en-US" sz="3600" b="1" dirty="0">
                <a:solidFill>
                  <a:srgbClr val="00B050"/>
                </a:solidFill>
              </a:rPr>
              <a:t>freedom of choice. </a:t>
            </a:r>
          </a:p>
          <a:p>
            <a:pPr marL="0" indent="0">
              <a:buNone/>
            </a:pPr>
            <a:r>
              <a:rPr lang="en-US" sz="3600" dirty="0"/>
              <a:t>Set a goal and follow it with actions to achieve the goal in an effort to shape a future that is beneficial to all.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400CEB-E236-44A1-8403-A145BEED6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57494" y="135391"/>
            <a:ext cx="3743325" cy="25050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C1E23-8FBC-419E-B427-C6E220DF8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1F9FB-1C10-4413-BCD0-1341884E7769}" type="datetime1">
              <a:rPr lang="en-US" smtClean="0"/>
              <a:t>12/10/2023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13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88B7-2C73-4052-9FFB-CB812FD3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Poet Sa’di: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82DF5-181D-43CB-99C9-76A17288B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810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/>
              <a:t>Treasure will not be found without hard work</a:t>
            </a:r>
          </a:p>
          <a:p>
            <a:pPr marL="0" indent="0">
              <a:buNone/>
            </a:pPr>
            <a:r>
              <a:rPr lang="en-US" sz="3600" i="1" dirty="0"/>
              <a:t>The person who worked received wages.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Does hard work have to be physical?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Do wages have to be money?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01FE4-0CFF-4FCF-8CAA-0F172699C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15446" y="4425047"/>
            <a:ext cx="3187334" cy="19920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6836AA-25C6-4F38-B6C6-935C16389918}"/>
              </a:ext>
            </a:extLst>
          </p:cNvPr>
          <p:cNvSpPr txBox="1"/>
          <p:nvPr/>
        </p:nvSpPr>
        <p:spPr>
          <a:xfrm>
            <a:off x="7984670" y="7043112"/>
            <a:ext cx="35977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disneyphotoblography.com/2017/05/finding-sunken-treasur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B28FC-9B5A-4059-9163-E7E00D71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D20F-00CD-4525-8EF4-648008089CA7}" type="datetime1">
              <a:rPr lang="en-US" smtClean="0"/>
              <a:t>12/10/2023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31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63FC8-A96C-489A-9965-13EF98A07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Sa’di again: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190DC-70F2-4E45-99AF-3B8296183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i="1" dirty="0"/>
              <a:t>Sa’di, a righteous person who does good deeds will not die</a:t>
            </a:r>
          </a:p>
          <a:p>
            <a:pPr marL="0" indent="0">
              <a:buNone/>
            </a:pPr>
            <a:r>
              <a:rPr lang="en-US" sz="3400" i="1" dirty="0"/>
              <a:t>Dead is one whose name is not associated with good deeds.</a:t>
            </a:r>
          </a:p>
          <a:p>
            <a:pPr marL="0" indent="0">
              <a:buNone/>
            </a:pPr>
            <a:endParaRPr lang="en-US" sz="3400" i="1" dirty="0"/>
          </a:p>
          <a:p>
            <a:pPr marL="0" indent="0">
              <a:buNone/>
            </a:pPr>
            <a:r>
              <a:rPr lang="en-US" sz="3400" dirty="0"/>
              <a:t>Do you become immortal?</a:t>
            </a:r>
          </a:p>
          <a:p>
            <a:pPr marL="0" indent="0">
              <a:buNone/>
            </a:pPr>
            <a:r>
              <a:rPr lang="en-US" sz="3400" dirty="0"/>
              <a:t>Is Zarathushtra immortal?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81F96D-E648-4192-B8E2-EE2C273DA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31583" y="3752399"/>
            <a:ext cx="3633339" cy="241980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D2F8D-467E-467C-998A-B7C4372C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A06B-B6E0-4728-812C-A703CF782988}" type="datetime1">
              <a:rPr lang="en-US" smtClean="0"/>
              <a:t>12/10/2023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28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C18F-340C-4ADD-8E50-853A4127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Poet Malek al Shoara Bahar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673C6-2038-48FA-9DE9-315AF6F40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story about the advice a dying farmer gives his son.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What is treasure?</a:t>
            </a:r>
          </a:p>
          <a:p>
            <a:pPr marL="0" indent="0">
              <a:buNone/>
            </a:pPr>
            <a:r>
              <a:rPr lang="en-US" sz="3600" dirty="0"/>
              <a:t>Do you have to work hard to find treasure?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FFF13-6238-485C-BE85-DF081A760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74525" y="4303193"/>
            <a:ext cx="3411283" cy="227721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D4AC90-34CD-499E-A362-E13BC7615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0C5B-9881-44EB-A40E-52E0B2E33C3D}" type="datetime1">
              <a:rPr lang="en-US" smtClean="0"/>
              <a:t>12/10/2023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81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61E43-DE11-4658-8867-D1103698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Jahanian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99563-1C45-40B2-A40D-E3C4DB1F2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Established a firm, became a banking facility</a:t>
            </a:r>
          </a:p>
          <a:p>
            <a:r>
              <a:rPr lang="en-US" sz="3600" dirty="0"/>
              <a:t>Worked to get a member of the Zoroastrian community in the legislative assembly</a:t>
            </a:r>
          </a:p>
          <a:p>
            <a:r>
              <a:rPr lang="en-US" sz="3600" dirty="0"/>
              <a:t>The first Iranian and national bank of Iran was established 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194F9-BA02-4872-B681-962262975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8417-9CD9-40FC-BB7F-F1CD1FBF0078}" type="datetime1">
              <a:rPr lang="en-US" smtClean="0"/>
              <a:t>12/10/2023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46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C23D-232B-4B7D-9D25-A3F292F8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US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36854-F192-4944-8C50-46433A898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What are some changes you’d like to see in the country today?</a:t>
            </a:r>
          </a:p>
          <a:p>
            <a:r>
              <a:rPr lang="en-US" sz="3600" dirty="0"/>
              <a:t>Social</a:t>
            </a:r>
          </a:p>
          <a:p>
            <a:r>
              <a:rPr lang="en-US" sz="3600" dirty="0"/>
              <a:t>Economic</a:t>
            </a:r>
          </a:p>
          <a:p>
            <a:r>
              <a:rPr lang="en-US" sz="3600" dirty="0"/>
              <a:t>Healthcare</a:t>
            </a:r>
          </a:p>
          <a:p>
            <a:r>
              <a:rPr lang="en-US" sz="3600" dirty="0"/>
              <a:t>Climate 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7FC57-7F2D-4C62-AB5D-195F2F35D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81377" y="2694205"/>
            <a:ext cx="6153362" cy="385354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7BC9BA-AAAC-44D0-9504-44BCE68B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3A4A8-19E4-417C-8A0F-E1BE83089555}" type="datetime1">
              <a:rPr lang="en-US" smtClean="0"/>
              <a:t>12/10/2023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4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126D9-A361-402B-8D0D-F6BCD4F84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Famous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F2860-E024-4E51-8E3E-BF8ABD718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Think of famous/successful people you have heard about</a:t>
            </a:r>
          </a:p>
          <a:p>
            <a:r>
              <a:rPr lang="en-US" sz="3600" dirty="0"/>
              <a:t>They could be family members, friends, association members, local leaders, presidents – the people don’t have to be Zarthushtis</a:t>
            </a:r>
          </a:p>
          <a:p>
            <a:r>
              <a:rPr lang="en-US" sz="3600" dirty="0"/>
              <a:t>What common elements do these people have?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2F690-73E2-40DF-8633-47164B38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EDCB-CFC4-4614-B00E-B7B342887B48}" type="datetime1">
              <a:rPr lang="en-US" smtClean="0"/>
              <a:t>12/10/2023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9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C4BE6-F204-49F4-99D5-E9ECA9C1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Zarathushtra’s words: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769E-7FCE-4F8C-8231-5DEF016F6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/>
              <a:t>He who is </a:t>
            </a:r>
            <a:r>
              <a:rPr lang="en-US" sz="3600" i="1" dirty="0">
                <a:solidFill>
                  <a:srgbClr val="FF0000"/>
                </a:solidFill>
              </a:rPr>
              <a:t>most good</a:t>
            </a:r>
            <a:r>
              <a:rPr lang="en-US" sz="3600" i="1" dirty="0"/>
              <a:t> to the righteous, Be he a noble, or a peasant, or a dependent, He who zealously makes the good living </a:t>
            </a:r>
            <a:r>
              <a:rPr lang="en-US" sz="3600" i="1" dirty="0">
                <a:solidFill>
                  <a:srgbClr val="FF0000"/>
                </a:solidFill>
              </a:rPr>
              <a:t>creation flourish</a:t>
            </a:r>
            <a:r>
              <a:rPr lang="en-US" sz="3600" i="1" dirty="0"/>
              <a:t>, He shall come to dwell with </a:t>
            </a:r>
            <a:r>
              <a:rPr lang="en-US" sz="3600" i="1" dirty="0">
                <a:solidFill>
                  <a:srgbClr val="FF0000"/>
                </a:solidFill>
              </a:rPr>
              <a:t>Truth</a:t>
            </a:r>
            <a:r>
              <a:rPr lang="en-US" sz="3600" i="1" dirty="0"/>
              <a:t> in the realm of Good Mind.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r">
              <a:buNone/>
            </a:pPr>
            <a:r>
              <a:rPr lang="en-US" sz="3600" dirty="0"/>
              <a:t>Yasna 33, verse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C1DC7-ACBE-499C-8BB4-73E14D9BD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B0D6-A9E9-4E1E-B915-0938F1E6CD54}" type="datetime1">
              <a:rPr lang="en-US" smtClean="0"/>
              <a:t>12/10/2023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5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D7ED5-AF12-485E-BA5E-6D5F3C88A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Yasna 44.2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63170-6283-4432-B92B-74A053753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‘…</a:t>
            </a:r>
            <a:r>
              <a:rPr lang="en-US" sz="3600" i="1" dirty="0"/>
              <a:t>What is the source of </a:t>
            </a:r>
            <a:r>
              <a:rPr lang="en-US" sz="3600" i="1" dirty="0">
                <a:solidFill>
                  <a:srgbClr val="D60093"/>
                </a:solidFill>
              </a:rPr>
              <a:t>Best Existence</a:t>
            </a:r>
            <a:r>
              <a:rPr lang="en-US" sz="3600" i="1" dirty="0"/>
              <a:t>? How shall one who seeks it, receive the blessed </a:t>
            </a:r>
            <a:r>
              <a:rPr lang="en-US" sz="3600" i="1" dirty="0">
                <a:solidFill>
                  <a:srgbClr val="D60093"/>
                </a:solidFill>
              </a:rPr>
              <a:t>recompense</a:t>
            </a:r>
            <a:r>
              <a:rPr lang="en-US" sz="3600" i="1" dirty="0"/>
              <a:t>? Surely such a holy one through Righteousness, Is a </a:t>
            </a:r>
            <a:r>
              <a:rPr lang="en-US" sz="3600" i="1" dirty="0">
                <a:solidFill>
                  <a:srgbClr val="D60093"/>
                </a:solidFill>
              </a:rPr>
              <a:t>healer of existence, beneficent unto all, a genuine friend</a:t>
            </a:r>
            <a:r>
              <a:rPr lang="en-US" sz="3600" i="1" dirty="0"/>
              <a:t>, O Mazda?”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65168-7414-44F2-A871-BDC752D42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DF13-263F-4540-9B11-59AE93069F86}" type="datetime1">
              <a:rPr lang="en-US" smtClean="0"/>
              <a:t>12/10/2023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4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7C2C2-48B1-417D-BF0B-6CFD06A5E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Yasna 46.12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7AE91-7887-4E03-939D-8561D705A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</a:t>
            </a:r>
            <a:r>
              <a:rPr lang="en-US" sz="3600" i="1" dirty="0"/>
              <a:t>When among the kinsmen and descendants of the renowned Turanian, Fryana, </a:t>
            </a:r>
            <a:r>
              <a:rPr lang="en-US" sz="3600" i="1" dirty="0">
                <a:solidFill>
                  <a:srgbClr val="00B050"/>
                </a:solidFill>
              </a:rPr>
              <a:t>Right</a:t>
            </a:r>
            <a:r>
              <a:rPr lang="en-US" sz="3600" i="1" dirty="0"/>
              <a:t> rises, when through the spiritual </a:t>
            </a:r>
            <a:r>
              <a:rPr lang="en-US" sz="3600" i="1" dirty="0">
                <a:solidFill>
                  <a:srgbClr val="00B050"/>
                </a:solidFill>
              </a:rPr>
              <a:t>zeal of Armaity</a:t>
            </a:r>
            <a:r>
              <a:rPr lang="en-US" sz="3600" i="1" dirty="0"/>
              <a:t>, they further the </a:t>
            </a:r>
            <a:r>
              <a:rPr lang="en-US" sz="3600" i="1" dirty="0">
                <a:solidFill>
                  <a:srgbClr val="00B050"/>
                </a:solidFill>
              </a:rPr>
              <a:t>welfare of the country,</a:t>
            </a:r>
            <a:r>
              <a:rPr lang="en-US" sz="3600" i="1" dirty="0"/>
              <a:t> then shall Ahura Mazda bring them the illumination of Good Mind and show them the path of </a:t>
            </a:r>
            <a:r>
              <a:rPr lang="en-US" sz="3600" i="1" dirty="0">
                <a:solidFill>
                  <a:srgbClr val="00B050"/>
                </a:solidFill>
              </a:rPr>
              <a:t>Righteousness</a:t>
            </a:r>
            <a:r>
              <a:rPr lang="en-US" sz="3600" i="1" dirty="0"/>
              <a:t>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33FC1-D06D-4DF4-A040-2FEB4E795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2241-3532-4D5A-A634-F58D5EE51C10}" type="datetime1">
              <a:rPr lang="en-US" smtClean="0"/>
              <a:t>12/10/2023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4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B76DD-87DE-411B-B60F-DDF5538D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Observation in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A9F62-C138-487E-96EB-615008413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Persepolis built by men and women across the Persian Empire who received fair wages for their work – rulers of neighboring countries used slaves.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359C0-D161-441E-99DD-ABD01B0C1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90356" y="3870979"/>
            <a:ext cx="3739243" cy="2603448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3DA110-DB96-492B-8F99-7636849B3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F15CC-7251-412B-BF74-B216A4E5A8BA}" type="datetime1">
              <a:rPr lang="en-US" smtClean="0"/>
              <a:t>12/10/2023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78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8445-9FBD-4BA8-B43A-9F180F836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shows…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D49FD-6A59-4444-9EE5-FD21D975F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After the collapse of the Sassanid Empire, there was hardship; yet people in the desert areas of Yazd and Kerman engineered the qanats to survive drought and desert lands.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580B92-B253-4073-8C2F-97E25936B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46813" y="3918859"/>
            <a:ext cx="3810000" cy="265271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A64F6-0B26-4735-877B-669A5E764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80F67-EB9E-4428-9E60-704704C39986}" type="datetime1">
              <a:rPr lang="en-US" smtClean="0"/>
              <a:t>12/10/2023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0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FD87-B980-455A-9EC5-1CD362437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know from history…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ABA3F-FE14-46A0-8E83-96E579CA2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Zarthushtis who migrated to the Indian subcontinent worked hard, persevered, and prospered.</a:t>
            </a:r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EED807-E3E0-46AF-BC0E-3D5091860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02624" y="3140734"/>
            <a:ext cx="3377293" cy="329635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2CC6ED-1C31-4B77-A88C-FCB2D9A2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9724-AA7B-47E5-B118-2056F46FEAFD}" type="datetime1">
              <a:rPr lang="en-US" smtClean="0"/>
              <a:t>12/10/2023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61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EBFB0-C7AC-4192-A5D3-17FA76C7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effort required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4F54D-72DD-4E22-9368-F3965EDCE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643" y="1825625"/>
            <a:ext cx="11266713" cy="4351338"/>
          </a:xfrm>
        </p:spPr>
        <p:txBody>
          <a:bodyPr>
            <a:normAutofit/>
          </a:bodyPr>
          <a:lstStyle/>
          <a:p>
            <a:r>
              <a:rPr lang="en-US" sz="3600" dirty="0"/>
              <a:t>State of the Earth?</a:t>
            </a:r>
          </a:p>
          <a:p>
            <a:r>
              <a:rPr lang="en-US" sz="3600" dirty="0"/>
              <a:t>Mentality of people?</a:t>
            </a:r>
          </a:p>
          <a:p>
            <a:r>
              <a:rPr lang="en-US" sz="3600" dirty="0"/>
              <a:t>Morals and values?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D60093"/>
                </a:solidFill>
              </a:rPr>
              <a:t>Universality and timelessness of Zarathushtra’s message</a:t>
            </a:r>
            <a:r>
              <a:rPr lang="en-US" sz="36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0B106A-F32D-4905-9189-D75C76DA7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53165" y="4402818"/>
            <a:ext cx="1600635" cy="2090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D6D911-EE2D-4917-B781-EF0577470F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8200" y="4568348"/>
            <a:ext cx="2539582" cy="192452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1CD14-0654-4D18-8E9A-79EFE2C0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D4E7-161A-4C37-9E50-683D513EE6B9}" type="datetime1">
              <a:rPr lang="en-US" smtClean="0"/>
              <a:t>12/10/2023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69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562</Words>
  <Application>Microsoft Office PowerPoint</Application>
  <PresentationFormat>Widescreen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Work, Effort, and Perseverance in  Zoroastrian Culture PowerPoint by: Nina Kalianivala</vt:lpstr>
      <vt:lpstr>Famous People</vt:lpstr>
      <vt:lpstr>Zarathushtra’s words:</vt:lpstr>
      <vt:lpstr>Yasna 44.2</vt:lpstr>
      <vt:lpstr>Yasna 46.12</vt:lpstr>
      <vt:lpstr>Observation in History</vt:lpstr>
      <vt:lpstr>History shows…</vt:lpstr>
      <vt:lpstr>We know from history…</vt:lpstr>
      <vt:lpstr>More effort required today?</vt:lpstr>
      <vt:lpstr>Poet Eghbal Lahouri</vt:lpstr>
      <vt:lpstr>Poet Sa’di:</vt:lpstr>
      <vt:lpstr>Sa’di again:</vt:lpstr>
      <vt:lpstr>Poet Malek al Shoara Bahar</vt:lpstr>
      <vt:lpstr>The Jahanian Family</vt:lpstr>
      <vt:lpstr>The US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Work, Effort, and Perseverance in  Zoroastrian Culture</dc:title>
  <dc:creator>Nina Kalianivala</dc:creator>
  <cp:lastModifiedBy>Artemis Javanshir</cp:lastModifiedBy>
  <cp:revision>6</cp:revision>
  <dcterms:created xsi:type="dcterms:W3CDTF">2022-04-10T03:59:09Z</dcterms:created>
  <dcterms:modified xsi:type="dcterms:W3CDTF">2023-12-10T08:09:15Z</dcterms:modified>
</cp:coreProperties>
</file>